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3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82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0" r:id="rId18"/>
    <p:sldId id="271" r:id="rId19"/>
    <p:sldId id="272" r:id="rId20"/>
    <p:sldId id="275" r:id="rId21"/>
    <p:sldId id="279" r:id="rId22"/>
    <p:sldId id="278" r:id="rId23"/>
    <p:sldId id="280" r:id="rId24"/>
    <p:sldId id="295" r:id="rId25"/>
    <p:sldId id="281" r:id="rId26"/>
    <p:sldId id="283" r:id="rId27"/>
    <p:sldId id="287" r:id="rId28"/>
    <p:sldId id="284" r:id="rId29"/>
    <p:sldId id="285" r:id="rId30"/>
    <p:sldId id="286" r:id="rId31"/>
    <p:sldId id="288" r:id="rId32"/>
    <p:sldId id="293" r:id="rId33"/>
    <p:sldId id="289" r:id="rId34"/>
    <p:sldId id="290" r:id="rId35"/>
    <p:sldId id="292" r:id="rId36"/>
    <p:sldId id="291" r:id="rId37"/>
    <p:sldId id="294" r:id="rId3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87007"/>
  </p:normalViewPr>
  <p:slideViewPr>
    <p:cSldViewPr snapToGrid="0" snapToObjects="1">
      <p:cViewPr varScale="1">
        <p:scale>
          <a:sx n="106" d="100"/>
          <a:sy n="106" d="100"/>
        </p:scale>
        <p:origin x="1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E1BFFF-C222-4F8B-86A2-43F0AF13A26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D6418A4-1379-4AA7-BBE4-CBD7C3E0A88B}">
      <dgm:prSet/>
      <dgm:spPr/>
      <dgm:t>
        <a:bodyPr/>
        <a:lstStyle/>
        <a:p>
          <a:r>
            <a:rPr lang="pt-BR" dirty="0"/>
            <a:t>TÉCNICA DE RAIO-X E INCIDÊNCIAS</a:t>
          </a:r>
          <a:endParaRPr lang="en-US" dirty="0"/>
        </a:p>
      </dgm:t>
    </dgm:pt>
    <dgm:pt modelId="{EAA8F10B-BF43-4DA7-8CDE-8CB905EA0AEC}" type="parTrans" cxnId="{10B24636-DCE1-42A7-B61D-064B978D166C}">
      <dgm:prSet/>
      <dgm:spPr/>
      <dgm:t>
        <a:bodyPr/>
        <a:lstStyle/>
        <a:p>
          <a:endParaRPr lang="en-US"/>
        </a:p>
      </dgm:t>
    </dgm:pt>
    <dgm:pt modelId="{55B506CF-A3FC-4D7B-8C07-309FFD6E70AF}" type="sibTrans" cxnId="{10B24636-DCE1-42A7-B61D-064B978D166C}">
      <dgm:prSet/>
      <dgm:spPr/>
      <dgm:t>
        <a:bodyPr/>
        <a:lstStyle/>
        <a:p>
          <a:endParaRPr lang="en-US"/>
        </a:p>
      </dgm:t>
    </dgm:pt>
    <dgm:pt modelId="{6FE5A57E-4DDB-49D9-90ED-26A9B9594F07}">
      <dgm:prSet/>
      <dgm:spPr/>
      <dgm:t>
        <a:bodyPr/>
        <a:lstStyle/>
        <a:p>
          <a:r>
            <a:rPr lang="pt-BR"/>
            <a:t>PROTOCOLOS DE TOMOGRAFIA </a:t>
          </a:r>
          <a:endParaRPr lang="en-US"/>
        </a:p>
      </dgm:t>
    </dgm:pt>
    <dgm:pt modelId="{A5BF0831-ABE5-4350-B720-5CFF3AFA6780}" type="parTrans" cxnId="{7816D0CE-6A2F-400A-B35D-8F6758E6E3F7}">
      <dgm:prSet/>
      <dgm:spPr/>
      <dgm:t>
        <a:bodyPr/>
        <a:lstStyle/>
        <a:p>
          <a:endParaRPr lang="en-US"/>
        </a:p>
      </dgm:t>
    </dgm:pt>
    <dgm:pt modelId="{8D5234D5-AC78-4C0D-8016-4CC483EB56B0}" type="sibTrans" cxnId="{7816D0CE-6A2F-400A-B35D-8F6758E6E3F7}">
      <dgm:prSet/>
      <dgm:spPr/>
      <dgm:t>
        <a:bodyPr/>
        <a:lstStyle/>
        <a:p>
          <a:endParaRPr lang="en-US"/>
        </a:p>
      </dgm:t>
    </dgm:pt>
    <dgm:pt modelId="{83B8597B-E595-47B6-B2FA-A81B3C024702}">
      <dgm:prSet/>
      <dgm:spPr/>
      <dgm:t>
        <a:bodyPr/>
        <a:lstStyle/>
        <a:p>
          <a:r>
            <a:rPr lang="pt-BR"/>
            <a:t>ANATOMIA E ASPECTOS DE IMAGEM NO RAIO-X E TOMOGRAFIA</a:t>
          </a:r>
          <a:endParaRPr lang="en-US"/>
        </a:p>
      </dgm:t>
    </dgm:pt>
    <dgm:pt modelId="{3C216C1E-4B22-48AF-918C-4B3C6F5B6E13}" type="parTrans" cxnId="{A2912122-5571-4F71-9EA8-4786A95CBCC0}">
      <dgm:prSet/>
      <dgm:spPr/>
      <dgm:t>
        <a:bodyPr/>
        <a:lstStyle/>
        <a:p>
          <a:endParaRPr lang="en-US"/>
        </a:p>
      </dgm:t>
    </dgm:pt>
    <dgm:pt modelId="{3571A720-2422-4856-B6A2-FA31441E4560}" type="sibTrans" cxnId="{A2912122-5571-4F71-9EA8-4786A95CBCC0}">
      <dgm:prSet/>
      <dgm:spPr/>
      <dgm:t>
        <a:bodyPr/>
        <a:lstStyle/>
        <a:p>
          <a:endParaRPr lang="en-US"/>
        </a:p>
      </dgm:t>
    </dgm:pt>
    <dgm:pt modelId="{CD8B9435-D76F-BF4E-B952-BC8FD5508F77}" type="pres">
      <dgm:prSet presAssocID="{EBE1BFFF-C222-4F8B-86A2-43F0AF13A26F}" presName="vert0" presStyleCnt="0">
        <dgm:presLayoutVars>
          <dgm:dir/>
          <dgm:animOne val="branch"/>
          <dgm:animLvl val="lvl"/>
        </dgm:presLayoutVars>
      </dgm:prSet>
      <dgm:spPr/>
    </dgm:pt>
    <dgm:pt modelId="{E9A8FF99-3959-FF47-9760-993375DC2E4A}" type="pres">
      <dgm:prSet presAssocID="{9D6418A4-1379-4AA7-BBE4-CBD7C3E0A88B}" presName="thickLine" presStyleLbl="alignNode1" presStyleIdx="0" presStyleCnt="3"/>
      <dgm:spPr/>
    </dgm:pt>
    <dgm:pt modelId="{D42770E2-98D3-254E-8D65-9BD0B7E1B839}" type="pres">
      <dgm:prSet presAssocID="{9D6418A4-1379-4AA7-BBE4-CBD7C3E0A88B}" presName="horz1" presStyleCnt="0"/>
      <dgm:spPr/>
    </dgm:pt>
    <dgm:pt modelId="{C93DB626-F387-894D-A570-A804624C0A8E}" type="pres">
      <dgm:prSet presAssocID="{9D6418A4-1379-4AA7-BBE4-CBD7C3E0A88B}" presName="tx1" presStyleLbl="revTx" presStyleIdx="0" presStyleCnt="3"/>
      <dgm:spPr/>
    </dgm:pt>
    <dgm:pt modelId="{75991E98-4AEF-2440-BE8E-365A250AAA27}" type="pres">
      <dgm:prSet presAssocID="{9D6418A4-1379-4AA7-BBE4-CBD7C3E0A88B}" presName="vert1" presStyleCnt="0"/>
      <dgm:spPr/>
    </dgm:pt>
    <dgm:pt modelId="{4F667A02-9FD0-4446-B7E0-64053D5F5D5D}" type="pres">
      <dgm:prSet presAssocID="{6FE5A57E-4DDB-49D9-90ED-26A9B9594F07}" presName="thickLine" presStyleLbl="alignNode1" presStyleIdx="1" presStyleCnt="3"/>
      <dgm:spPr/>
    </dgm:pt>
    <dgm:pt modelId="{8605D582-614D-E946-8D88-14DE2010A555}" type="pres">
      <dgm:prSet presAssocID="{6FE5A57E-4DDB-49D9-90ED-26A9B9594F07}" presName="horz1" presStyleCnt="0"/>
      <dgm:spPr/>
    </dgm:pt>
    <dgm:pt modelId="{DC6F8252-3321-494F-8212-48EAE3D95CE4}" type="pres">
      <dgm:prSet presAssocID="{6FE5A57E-4DDB-49D9-90ED-26A9B9594F07}" presName="tx1" presStyleLbl="revTx" presStyleIdx="1" presStyleCnt="3"/>
      <dgm:spPr/>
    </dgm:pt>
    <dgm:pt modelId="{B3BCF328-5F59-B745-BA84-599EDEF75E33}" type="pres">
      <dgm:prSet presAssocID="{6FE5A57E-4DDB-49D9-90ED-26A9B9594F07}" presName="vert1" presStyleCnt="0"/>
      <dgm:spPr/>
    </dgm:pt>
    <dgm:pt modelId="{AD92E282-8200-414C-8C3A-015EC690EB43}" type="pres">
      <dgm:prSet presAssocID="{83B8597B-E595-47B6-B2FA-A81B3C024702}" presName="thickLine" presStyleLbl="alignNode1" presStyleIdx="2" presStyleCnt="3"/>
      <dgm:spPr/>
    </dgm:pt>
    <dgm:pt modelId="{4EF15869-5848-ED4E-8ADE-8D861BE71644}" type="pres">
      <dgm:prSet presAssocID="{83B8597B-E595-47B6-B2FA-A81B3C024702}" presName="horz1" presStyleCnt="0"/>
      <dgm:spPr/>
    </dgm:pt>
    <dgm:pt modelId="{33D39833-0332-F047-8375-F819CF5CE10C}" type="pres">
      <dgm:prSet presAssocID="{83B8597B-E595-47B6-B2FA-A81B3C024702}" presName="tx1" presStyleLbl="revTx" presStyleIdx="2" presStyleCnt="3"/>
      <dgm:spPr/>
    </dgm:pt>
    <dgm:pt modelId="{3D98BD4D-E290-D04D-911C-B512E3A90DE2}" type="pres">
      <dgm:prSet presAssocID="{83B8597B-E595-47B6-B2FA-A81B3C024702}" presName="vert1" presStyleCnt="0"/>
      <dgm:spPr/>
    </dgm:pt>
  </dgm:ptLst>
  <dgm:cxnLst>
    <dgm:cxn modelId="{A2912122-5571-4F71-9EA8-4786A95CBCC0}" srcId="{EBE1BFFF-C222-4F8B-86A2-43F0AF13A26F}" destId="{83B8597B-E595-47B6-B2FA-A81B3C024702}" srcOrd="2" destOrd="0" parTransId="{3C216C1E-4B22-48AF-918C-4B3C6F5B6E13}" sibTransId="{3571A720-2422-4856-B6A2-FA31441E4560}"/>
    <dgm:cxn modelId="{4A24022B-0723-B44B-B5E9-0FE0E3A99501}" type="presOf" srcId="{EBE1BFFF-C222-4F8B-86A2-43F0AF13A26F}" destId="{CD8B9435-D76F-BF4E-B952-BC8FD5508F77}" srcOrd="0" destOrd="0" presId="urn:microsoft.com/office/officeart/2008/layout/LinedList"/>
    <dgm:cxn modelId="{10B24636-DCE1-42A7-B61D-064B978D166C}" srcId="{EBE1BFFF-C222-4F8B-86A2-43F0AF13A26F}" destId="{9D6418A4-1379-4AA7-BBE4-CBD7C3E0A88B}" srcOrd="0" destOrd="0" parTransId="{EAA8F10B-BF43-4DA7-8CDE-8CB905EA0AEC}" sibTransId="{55B506CF-A3FC-4D7B-8C07-309FFD6E70AF}"/>
    <dgm:cxn modelId="{13FDDF38-5D55-D34E-9ABF-F57F5B1E149A}" type="presOf" srcId="{6FE5A57E-4DDB-49D9-90ED-26A9B9594F07}" destId="{DC6F8252-3321-494F-8212-48EAE3D95CE4}" srcOrd="0" destOrd="0" presId="urn:microsoft.com/office/officeart/2008/layout/LinedList"/>
    <dgm:cxn modelId="{0162655A-F956-324D-A528-70607AD5DB0E}" type="presOf" srcId="{83B8597B-E595-47B6-B2FA-A81B3C024702}" destId="{33D39833-0332-F047-8375-F819CF5CE10C}" srcOrd="0" destOrd="0" presId="urn:microsoft.com/office/officeart/2008/layout/LinedList"/>
    <dgm:cxn modelId="{7816D0CE-6A2F-400A-B35D-8F6758E6E3F7}" srcId="{EBE1BFFF-C222-4F8B-86A2-43F0AF13A26F}" destId="{6FE5A57E-4DDB-49D9-90ED-26A9B9594F07}" srcOrd="1" destOrd="0" parTransId="{A5BF0831-ABE5-4350-B720-5CFF3AFA6780}" sibTransId="{8D5234D5-AC78-4C0D-8016-4CC483EB56B0}"/>
    <dgm:cxn modelId="{F6D73FF6-28A0-574A-9292-0BAF0EF27157}" type="presOf" srcId="{9D6418A4-1379-4AA7-BBE4-CBD7C3E0A88B}" destId="{C93DB626-F387-894D-A570-A804624C0A8E}" srcOrd="0" destOrd="0" presId="urn:microsoft.com/office/officeart/2008/layout/LinedList"/>
    <dgm:cxn modelId="{DDC54D7C-BD49-0E49-8E3A-F28BD5A432C4}" type="presParOf" srcId="{CD8B9435-D76F-BF4E-B952-BC8FD5508F77}" destId="{E9A8FF99-3959-FF47-9760-993375DC2E4A}" srcOrd="0" destOrd="0" presId="urn:microsoft.com/office/officeart/2008/layout/LinedList"/>
    <dgm:cxn modelId="{0E4D1B3B-6475-524F-A9DB-4F49C2DD478E}" type="presParOf" srcId="{CD8B9435-D76F-BF4E-B952-BC8FD5508F77}" destId="{D42770E2-98D3-254E-8D65-9BD0B7E1B839}" srcOrd="1" destOrd="0" presId="urn:microsoft.com/office/officeart/2008/layout/LinedList"/>
    <dgm:cxn modelId="{A758B843-192F-6B41-BD62-68A1EBDBFDB1}" type="presParOf" srcId="{D42770E2-98D3-254E-8D65-9BD0B7E1B839}" destId="{C93DB626-F387-894D-A570-A804624C0A8E}" srcOrd="0" destOrd="0" presId="urn:microsoft.com/office/officeart/2008/layout/LinedList"/>
    <dgm:cxn modelId="{4556A159-3674-0D49-BC05-F955E0691643}" type="presParOf" srcId="{D42770E2-98D3-254E-8D65-9BD0B7E1B839}" destId="{75991E98-4AEF-2440-BE8E-365A250AAA27}" srcOrd="1" destOrd="0" presId="urn:microsoft.com/office/officeart/2008/layout/LinedList"/>
    <dgm:cxn modelId="{E1884A6F-F651-B241-8676-4A43A978D097}" type="presParOf" srcId="{CD8B9435-D76F-BF4E-B952-BC8FD5508F77}" destId="{4F667A02-9FD0-4446-B7E0-64053D5F5D5D}" srcOrd="2" destOrd="0" presId="urn:microsoft.com/office/officeart/2008/layout/LinedList"/>
    <dgm:cxn modelId="{627F2D6F-40BA-0A4C-B038-C0E0184D43A3}" type="presParOf" srcId="{CD8B9435-D76F-BF4E-B952-BC8FD5508F77}" destId="{8605D582-614D-E946-8D88-14DE2010A555}" srcOrd="3" destOrd="0" presId="urn:microsoft.com/office/officeart/2008/layout/LinedList"/>
    <dgm:cxn modelId="{0361141E-ED28-2B47-89F4-2F2F4998562A}" type="presParOf" srcId="{8605D582-614D-E946-8D88-14DE2010A555}" destId="{DC6F8252-3321-494F-8212-48EAE3D95CE4}" srcOrd="0" destOrd="0" presId="urn:microsoft.com/office/officeart/2008/layout/LinedList"/>
    <dgm:cxn modelId="{72E4748B-7058-0741-8B3B-0D80521E74DA}" type="presParOf" srcId="{8605D582-614D-E946-8D88-14DE2010A555}" destId="{B3BCF328-5F59-B745-BA84-599EDEF75E33}" srcOrd="1" destOrd="0" presId="urn:microsoft.com/office/officeart/2008/layout/LinedList"/>
    <dgm:cxn modelId="{F0008C67-D8D3-2740-8634-9E5FA30F4C4B}" type="presParOf" srcId="{CD8B9435-D76F-BF4E-B952-BC8FD5508F77}" destId="{AD92E282-8200-414C-8C3A-015EC690EB43}" srcOrd="4" destOrd="0" presId="urn:microsoft.com/office/officeart/2008/layout/LinedList"/>
    <dgm:cxn modelId="{6B4B7298-D26B-BD4A-A37A-2F1693CC5FD0}" type="presParOf" srcId="{CD8B9435-D76F-BF4E-B952-BC8FD5508F77}" destId="{4EF15869-5848-ED4E-8ADE-8D861BE71644}" srcOrd="5" destOrd="0" presId="urn:microsoft.com/office/officeart/2008/layout/LinedList"/>
    <dgm:cxn modelId="{2EE3333A-43B1-CA48-A68A-F6FA44B4F9E5}" type="presParOf" srcId="{4EF15869-5848-ED4E-8ADE-8D861BE71644}" destId="{33D39833-0332-F047-8375-F819CF5CE10C}" srcOrd="0" destOrd="0" presId="urn:microsoft.com/office/officeart/2008/layout/LinedList"/>
    <dgm:cxn modelId="{3426DE61-830C-7042-928C-07620C59C0C1}" type="presParOf" srcId="{4EF15869-5848-ED4E-8ADE-8D861BE71644}" destId="{3D98BD4D-E290-D04D-911C-B512E3A90DE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8FF99-3959-FF47-9760-993375DC2E4A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DB626-F387-894D-A570-A804624C0A8E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200" kern="1200" dirty="0"/>
            <a:t>TÉCNICA DE RAIO-X E INCIDÊNCIAS</a:t>
          </a:r>
          <a:endParaRPr lang="en-US" sz="5200" kern="1200" dirty="0"/>
        </a:p>
      </dsp:txBody>
      <dsp:txXfrm>
        <a:off x="0" y="2703"/>
        <a:ext cx="6900512" cy="1843578"/>
      </dsp:txXfrm>
    </dsp:sp>
    <dsp:sp modelId="{4F667A02-9FD0-4446-B7E0-64053D5F5D5D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F8252-3321-494F-8212-48EAE3D95CE4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200" kern="1200"/>
            <a:t>PROTOCOLOS DE TOMOGRAFIA </a:t>
          </a:r>
          <a:endParaRPr lang="en-US" sz="5200" kern="1200"/>
        </a:p>
      </dsp:txBody>
      <dsp:txXfrm>
        <a:off x="0" y="1846281"/>
        <a:ext cx="6900512" cy="1843578"/>
      </dsp:txXfrm>
    </dsp:sp>
    <dsp:sp modelId="{AD92E282-8200-414C-8C3A-015EC690EB43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39833-0332-F047-8375-F819CF5CE10C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200" kern="1200"/>
            <a:t>ANATOMIA E ASPECTOS DE IMAGEM NO RAIO-X E TOMOGRAFIA</a:t>
          </a:r>
          <a:endParaRPr lang="en-US" sz="5200" kern="1200"/>
        </a:p>
      </dsp:txBody>
      <dsp:txXfrm>
        <a:off x="0" y="3689859"/>
        <a:ext cx="6900512" cy="184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3T00:40:52.2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3T02:00:20.77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03T02:00:58.6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372C-AA38-A540-A003-2D65E2E11FAD}" type="datetimeFigureOut">
              <a:rPr lang="pt-BR" smtClean="0"/>
              <a:t>03/08/2020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F2C96-A5C9-964F-93AC-F7719BE57C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314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logoradio2.png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425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057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801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costelas</a:t>
            </a:r>
            <a:r>
              <a:rPr lang="pt-BR" baseline="0" dirty="0"/>
              <a:t> </a:t>
            </a:r>
            <a:r>
              <a:rPr lang="pt-BR" baseline="0" dirty="0" err="1"/>
              <a:t>sao</a:t>
            </a:r>
            <a:r>
              <a:rPr lang="pt-BR" baseline="0" dirty="0"/>
              <a:t> arcos curvos inclinados para baixo na sua </a:t>
            </a:r>
            <a:r>
              <a:rPr lang="pt-BR" baseline="0" dirty="0" err="1"/>
              <a:t>porcao</a:t>
            </a:r>
            <a:r>
              <a:rPr lang="pt-BR" baseline="0" dirty="0"/>
              <a:t> mais anterior.</a:t>
            </a:r>
            <a:endParaRPr lang="pt-BR" dirty="0"/>
          </a:p>
          <a:p>
            <a:r>
              <a:rPr lang="pt-BR" dirty="0"/>
              <a:t>Se</a:t>
            </a:r>
            <a:r>
              <a:rPr lang="pt-BR" baseline="0" dirty="0"/>
              <a:t> for contar as costelas anteriores, devem ser 6 a 7 costelas projetando-se sobre os campos pulmonares.</a:t>
            </a:r>
          </a:p>
          <a:p>
            <a:r>
              <a:rPr lang="pt-BR" baseline="0" dirty="0"/>
              <a:t>Se for contar a </a:t>
            </a:r>
            <a:r>
              <a:rPr lang="pt-BR" baseline="0" dirty="0" err="1"/>
              <a:t>porcao</a:t>
            </a:r>
            <a:r>
              <a:rPr lang="pt-BR" baseline="0" dirty="0"/>
              <a:t> posterior 9 a 11 costelas, considerando que o inicio da costela pegue o campo pulmonar</a:t>
            </a:r>
          </a:p>
          <a:p>
            <a:r>
              <a:rPr lang="pt-BR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Uma inspiração inadequada leva a uma redução do volume pulmonar, silhueta cardíaca e mediastino falsamente aumentados, assim o pulmão parece estar mais denso, dando a falsa ideia de edema pulmonar.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77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590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7062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178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55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191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441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13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488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52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715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294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26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454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688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F2C96-A5C9-964F-93AC-F7719BE57C86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89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3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54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75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78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91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1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9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3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8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6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8/3/20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8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8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tiff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tif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0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10C6F7-1674-1E4B-BEC8-C4D099B74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pt-BR" dirty="0"/>
              <a:t>Radiologia do tórax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E0DC54-D999-ED4A-ADB9-883E76007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pt-BR" dirty="0"/>
              <a:t>Dr. Angelo Chelotti Duarte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04843A-8684-4A30-A0B8-9C5E9C20FD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669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Imagem 5" descr="Uma imagem contendo placa, copo&#10;&#10;Descrição gerada automaticamente">
            <a:extLst>
              <a:ext uri="{FF2B5EF4-FFF2-40B4-BE49-F238E27FC236}">
                <a16:creationId xmlns:a16="http://schemas.microsoft.com/office/drawing/2014/main" id="{1D8BDC42-8183-E943-85D7-85DE953684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1684" r="188" b="11684"/>
          <a:stretch/>
        </p:blipFill>
        <p:spPr>
          <a:xfrm>
            <a:off x="0" y="0"/>
            <a:ext cx="4366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94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4C0127-48EA-4042-8FC4-0F5318EEF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pt-BR" sz="6000"/>
              <a:t>Roteiro</a:t>
            </a:r>
          </a:p>
        </p:txBody>
      </p:sp>
      <p:sp>
        <p:nvSpPr>
          <p:cNvPr id="30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Espaço Reservado para Conteúdo 2">
            <a:extLst>
              <a:ext uri="{FF2B5EF4-FFF2-40B4-BE49-F238E27FC236}">
                <a16:creationId xmlns:a16="http://schemas.microsoft.com/office/drawing/2014/main" id="{9BC11EF4-4F64-45C3-A5C9-A682E0909D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61075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m 6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9DF9E245-33A5-514B-8E4C-7EC29CABF3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1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A964A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4C0127-48EA-4042-8FC4-0F5318EEF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pt-BR" sz="6000" dirty="0">
                <a:solidFill>
                  <a:srgbClr val="FFFFFF"/>
                </a:solidFill>
              </a:rPr>
              <a:t>Técnica</a:t>
            </a:r>
            <a:br>
              <a:rPr lang="pt-BR" sz="6000" dirty="0">
                <a:solidFill>
                  <a:srgbClr val="FFFFFF"/>
                </a:solidFill>
              </a:rPr>
            </a:br>
            <a:r>
              <a:rPr lang="pt-BR" sz="6000" dirty="0">
                <a:solidFill>
                  <a:srgbClr val="FFFFFF"/>
                </a:solidFill>
              </a:rPr>
              <a:t>RX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2">
            <a:extLst>
              <a:ext uri="{FF2B5EF4-FFF2-40B4-BE49-F238E27FC236}">
                <a16:creationId xmlns:a16="http://schemas.microsoft.com/office/drawing/2014/main" id="{335EFAB5-5847-C04B-850A-211477ECB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12183" y="1312629"/>
            <a:ext cx="5452873" cy="3571632"/>
          </a:xfrm>
          <a:prstGeom prst="rect">
            <a:avLst/>
          </a:prstGeom>
          <a:noFill/>
        </p:spPr>
      </p:pic>
      <p:pic>
        <p:nvPicPr>
          <p:cNvPr id="24" name="Imagem 23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FD379A2D-D462-CE4D-A24F-4B21FE936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3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F66C11-BAF5-1440-B5CF-475F1DFD8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5600"/>
              <a:t>PRINCIPAIS PROJEÇÕES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35B903-E95C-E447-BEE2-181DBFE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/>
              <a:t>- </a:t>
            </a:r>
            <a:r>
              <a:rPr lang="pt-BR" sz="1800" b="1" err="1"/>
              <a:t>Postero</a:t>
            </a:r>
            <a:r>
              <a:rPr lang="pt-BR" sz="1800" b="1"/>
              <a:t>-Anterior (PA): </a:t>
            </a:r>
            <a:r>
              <a:rPr lang="pt-BR" sz="1800" err="1"/>
              <a:t>ortostatismo</a:t>
            </a:r>
            <a:r>
              <a:rPr lang="pt-BR" sz="1800"/>
              <a:t>: derrames e pneumotórax, maior nitidez, menor magnificação das estruturas.</a:t>
            </a:r>
          </a:p>
          <a:p>
            <a:pPr>
              <a:lnSpc>
                <a:spcPct val="100000"/>
              </a:lnSpc>
            </a:pPr>
            <a:endParaRPr lang="pt-BR" sz="1800"/>
          </a:p>
          <a:p>
            <a:pPr>
              <a:lnSpc>
                <a:spcPct val="100000"/>
              </a:lnSpc>
              <a:buFontTx/>
              <a:buChar char="-"/>
            </a:pPr>
            <a:r>
              <a:rPr lang="pt-BR" sz="1800" b="1" err="1"/>
              <a:t>Antero-Posterior</a:t>
            </a:r>
            <a:r>
              <a:rPr lang="pt-BR" sz="1800" b="1"/>
              <a:t> (AP): </a:t>
            </a:r>
            <a:r>
              <a:rPr lang="pt-BR" sz="1800"/>
              <a:t>pacientes debilitados, decúbito dorsal/ou sentado, magnifica o coração, inspiração pode ser insuficiente, diafragma elevado. </a:t>
            </a:r>
          </a:p>
          <a:p>
            <a:pPr>
              <a:lnSpc>
                <a:spcPct val="100000"/>
              </a:lnSpc>
            </a:pPr>
            <a:endParaRPr lang="pt-BR" sz="1800"/>
          </a:p>
          <a:p>
            <a:pPr>
              <a:lnSpc>
                <a:spcPct val="100000"/>
              </a:lnSpc>
              <a:buFontTx/>
              <a:buChar char="-"/>
            </a:pPr>
            <a:r>
              <a:rPr lang="pt-BR" sz="1800" b="1"/>
              <a:t>Perfil (</a:t>
            </a:r>
            <a:r>
              <a:rPr lang="pt-BR" sz="1800" b="1" err="1"/>
              <a:t>P</a:t>
            </a:r>
            <a:r>
              <a:rPr lang="pt-BR" sz="1800" b="1"/>
              <a:t>): </a:t>
            </a:r>
            <a:r>
              <a:rPr lang="pt-BR" sz="1800"/>
              <a:t>avaliação mediastino, hilos, câmaras cardíacas, topografar alterações.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pt-BR" sz="1800" b="1"/>
          </a:p>
          <a:p>
            <a:pPr>
              <a:lnSpc>
                <a:spcPct val="100000"/>
              </a:lnSpc>
              <a:buFontTx/>
              <a:buChar char="-"/>
            </a:pPr>
            <a:r>
              <a:rPr lang="pt-BR" sz="1800" b="1"/>
              <a:t>Outras incidências: </a:t>
            </a:r>
            <a:r>
              <a:rPr lang="pt-BR" sz="1800" err="1"/>
              <a:t>apico-lordótica</a:t>
            </a:r>
            <a:r>
              <a:rPr lang="pt-BR" sz="1800"/>
              <a:t>, oblíquas, 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DF81053-7F09-624F-8B25-2AF150932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46" r="1809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Imagem 7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A256407C-80D4-4243-8A46-E4201453B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13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0472D-EC7F-E343-B626-6A63D676F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 e PA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3E4CCA-B0C5-584E-9108-496944B9C4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55683" y="1973180"/>
            <a:ext cx="3822700" cy="488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agem 7" descr="Uma imagem contendo chapa, olhando, água, homem&#10;&#10;Descrição gerada automaticamente">
            <a:extLst>
              <a:ext uri="{FF2B5EF4-FFF2-40B4-BE49-F238E27FC236}">
                <a16:creationId xmlns:a16="http://schemas.microsoft.com/office/drawing/2014/main" id="{87621D79-F850-5D47-8527-93D73C9A2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424" y="2086469"/>
            <a:ext cx="4026567" cy="3882188"/>
          </a:xfrm>
          <a:prstGeom prst="rect">
            <a:avLst/>
          </a:prstGeom>
        </p:spPr>
      </p:pic>
      <p:pic>
        <p:nvPicPr>
          <p:cNvPr id="12" name="Imagem 11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7C72CA7D-215F-474D-80CA-AD6EC382F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  <p:pic>
        <p:nvPicPr>
          <p:cNvPr id="13" name="Imagem 12" descr="Imagem em preto e branco&#10;&#10;Descrição gerada automaticamente">
            <a:extLst>
              <a:ext uri="{FF2B5EF4-FFF2-40B4-BE49-F238E27FC236}">
                <a16:creationId xmlns:a16="http://schemas.microsoft.com/office/drawing/2014/main" id="{289F7978-88C4-F34C-9D47-8150B0629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2086469"/>
            <a:ext cx="4013642" cy="38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96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F79FD77-6272-0648-A8C4-FFA1F2F5E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</a:blip>
          <a:srcRect l="2" t="7623" r="-3" b="2990"/>
          <a:stretch/>
        </p:blipFill>
        <p:spPr bwMode="auto">
          <a:xfrm>
            <a:off x="127762" y="175368"/>
            <a:ext cx="12188930" cy="6537158"/>
          </a:xfrm>
          <a:prstGeom prst="rect">
            <a:avLst/>
          </a:prstGeom>
          <a:noFill/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F51725E-A483-43B2-A6F2-C44F502FE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37549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7F8D18-021F-F64E-8E05-5F6CF1BAF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76" y="336360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0800" dirty="0" err="1">
                <a:solidFill>
                  <a:schemeClr val="bg1"/>
                </a:solidFill>
              </a:rPr>
              <a:t>Perfil</a:t>
            </a:r>
            <a:endParaRPr lang="en-US" sz="10800" dirty="0">
              <a:solidFill>
                <a:schemeClr val="bg1"/>
              </a:solidFill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m 13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4335DB03-4086-5F44-A4DB-016952E5A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82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711671EB-9B2E-4E39-94FF-2BA8B0B45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22FC64A3-62BF-47FB-A545-7A43E3653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4745565" y="-4745566"/>
            <a:ext cx="2700870" cy="12192000"/>
          </a:xfrm>
          <a:custGeom>
            <a:avLst/>
            <a:gdLst>
              <a:gd name="connsiteX0" fmla="*/ 0 w 2700870"/>
              <a:gd name="connsiteY0" fmla="*/ 0 h 12192000"/>
              <a:gd name="connsiteX1" fmla="*/ 0 w 2700870"/>
              <a:gd name="connsiteY1" fmla="*/ 12192000 h 12192000"/>
              <a:gd name="connsiteX2" fmla="*/ 2661694 w 2700870"/>
              <a:gd name="connsiteY2" fmla="*/ 12192000 h 12192000"/>
              <a:gd name="connsiteX3" fmla="*/ 2632716 w 2700870"/>
              <a:gd name="connsiteY3" fmla="*/ 11941855 h 12192000"/>
              <a:gd name="connsiteX4" fmla="*/ 2605238 w 2700870"/>
              <a:gd name="connsiteY4" fmla="*/ 10895781 h 12192000"/>
              <a:gd name="connsiteX5" fmla="*/ 2672927 w 2700870"/>
              <a:gd name="connsiteY5" fmla="*/ 9729981 h 12192000"/>
              <a:gd name="connsiteX6" fmla="*/ 2672927 w 2700870"/>
              <a:gd name="connsiteY6" fmla="*/ 9349685 h 12192000"/>
              <a:gd name="connsiteX7" fmla="*/ 2665256 w 2700870"/>
              <a:gd name="connsiteY7" fmla="*/ 8947869 h 12192000"/>
              <a:gd name="connsiteX8" fmla="*/ 2666835 w 2700870"/>
              <a:gd name="connsiteY8" fmla="*/ 7719557 h 12192000"/>
              <a:gd name="connsiteX9" fmla="*/ 2648109 w 2700870"/>
              <a:gd name="connsiteY9" fmla="*/ 6285351 h 12192000"/>
              <a:gd name="connsiteX10" fmla="*/ 2672476 w 2700870"/>
              <a:gd name="connsiteY10" fmla="*/ 5314115 h 12192000"/>
              <a:gd name="connsiteX11" fmla="*/ 2662774 w 2700870"/>
              <a:gd name="connsiteY11" fmla="*/ 4956020 h 12192000"/>
              <a:gd name="connsiteX12" fmla="*/ 2679020 w 2700870"/>
              <a:gd name="connsiteY12" fmla="*/ 4142653 h 12192000"/>
              <a:gd name="connsiteX13" fmla="*/ 2681951 w 2700870"/>
              <a:gd name="connsiteY13" fmla="*/ 3198141 h 12192000"/>
              <a:gd name="connsiteX14" fmla="*/ 2632541 w 2700870"/>
              <a:gd name="connsiteY14" fmla="*/ 1982283 h 12192000"/>
              <a:gd name="connsiteX15" fmla="*/ 2667512 w 2700870"/>
              <a:gd name="connsiteY15" fmla="*/ 1445702 h 12192000"/>
              <a:gd name="connsiteX16" fmla="*/ 2660518 w 2700870"/>
              <a:gd name="connsiteY16" fmla="*/ 750797 h 12192000"/>
              <a:gd name="connsiteX17" fmla="*/ 2651539 w 2700870"/>
              <a:gd name="connsiteY17" fmla="*/ 168769 h 12192000"/>
              <a:gd name="connsiteX18" fmla="*/ 2668618 w 2700870"/>
              <a:gd name="connsiteY18" fmla="*/ 0 h 12192000"/>
              <a:gd name="connsiteX19" fmla="*/ 781493 w 2700870"/>
              <a:gd name="connsiteY19" fmla="*/ 0 h 12192000"/>
              <a:gd name="connsiteX20" fmla="*/ 409569 w 2700870"/>
              <a:gd name="connsiteY20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00870" h="12192000">
                <a:moveTo>
                  <a:pt x="0" y="0"/>
                </a:moveTo>
                <a:lnTo>
                  <a:pt x="0" y="12192000"/>
                </a:lnTo>
                <a:lnTo>
                  <a:pt x="2661694" y="12192000"/>
                </a:lnTo>
                <a:lnTo>
                  <a:pt x="2632716" y="11941855"/>
                </a:lnTo>
                <a:cubicBezTo>
                  <a:pt x="2602362" y="11594183"/>
                  <a:pt x="2599485" y="11245047"/>
                  <a:pt x="2605238" y="10895781"/>
                </a:cubicBezTo>
                <a:cubicBezTo>
                  <a:pt x="2611558" y="10506425"/>
                  <a:pt x="2629380" y="10117297"/>
                  <a:pt x="2672927" y="9729981"/>
                </a:cubicBezTo>
                <a:cubicBezTo>
                  <a:pt x="2684548" y="9603480"/>
                  <a:pt x="2684548" y="9476187"/>
                  <a:pt x="2672927" y="9349685"/>
                </a:cubicBezTo>
                <a:cubicBezTo>
                  <a:pt x="2663496" y="9215958"/>
                  <a:pt x="2660924" y="9081848"/>
                  <a:pt x="2665256" y="8947869"/>
                </a:cubicBezTo>
                <a:cubicBezTo>
                  <a:pt x="2678116" y="8538360"/>
                  <a:pt x="2648559" y="8128618"/>
                  <a:pt x="2666835" y="7719557"/>
                </a:cubicBezTo>
                <a:cubicBezTo>
                  <a:pt x="2688269" y="7240958"/>
                  <a:pt x="2663226" y="6763493"/>
                  <a:pt x="2648109" y="6285351"/>
                </a:cubicBezTo>
                <a:cubicBezTo>
                  <a:pt x="2637956" y="5961455"/>
                  <a:pt x="2631636" y="5637330"/>
                  <a:pt x="2672476" y="5314115"/>
                </a:cubicBezTo>
                <a:cubicBezTo>
                  <a:pt x="2687594" y="5195204"/>
                  <a:pt x="2674732" y="5074932"/>
                  <a:pt x="2662774" y="4956020"/>
                </a:cubicBezTo>
                <a:cubicBezTo>
                  <a:pt x="2635699" y="4683988"/>
                  <a:pt x="2650591" y="4413093"/>
                  <a:pt x="2679020" y="4142653"/>
                </a:cubicBezTo>
                <a:cubicBezTo>
                  <a:pt x="2712412" y="3827814"/>
                  <a:pt x="2702710" y="3513204"/>
                  <a:pt x="2681951" y="3198141"/>
                </a:cubicBezTo>
                <a:cubicBezTo>
                  <a:pt x="2655103" y="2793383"/>
                  <a:pt x="2621257" y="2389987"/>
                  <a:pt x="2632541" y="1982283"/>
                </a:cubicBezTo>
                <a:cubicBezTo>
                  <a:pt x="2637279" y="1803119"/>
                  <a:pt x="2653299" y="1624412"/>
                  <a:pt x="2667512" y="1445702"/>
                </a:cubicBezTo>
                <a:cubicBezTo>
                  <a:pt x="2682111" y="1214217"/>
                  <a:pt x="2679764" y="981948"/>
                  <a:pt x="2660518" y="750797"/>
                </a:cubicBezTo>
                <a:cubicBezTo>
                  <a:pt x="2647658" y="556628"/>
                  <a:pt x="2639366" y="362460"/>
                  <a:pt x="2651539" y="168769"/>
                </a:cubicBezTo>
                <a:lnTo>
                  <a:pt x="2668618" y="0"/>
                </a:lnTo>
                <a:lnTo>
                  <a:pt x="781493" y="0"/>
                </a:lnTo>
                <a:lnTo>
                  <a:pt x="4095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FD47E6-8EFB-5540-8C92-BC6355491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786384"/>
            <a:ext cx="3419856" cy="1600200"/>
          </a:xfrm>
        </p:spPr>
        <p:txBody>
          <a:bodyPr anchor="ctr">
            <a:normAutofit/>
          </a:bodyPr>
          <a:lstStyle/>
          <a:p>
            <a:r>
              <a:rPr lang="pt-BR">
                <a:solidFill>
                  <a:schemeClr val="bg1"/>
                </a:solidFill>
              </a:rPr>
              <a:t>Penetração</a:t>
            </a: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786384"/>
            <a:ext cx="18288" cy="1600200"/>
          </a:xfrm>
          <a:custGeom>
            <a:avLst/>
            <a:gdLst>
              <a:gd name="connsiteX0" fmla="*/ 0 w 18288"/>
              <a:gd name="connsiteY0" fmla="*/ 0 h 1600200"/>
              <a:gd name="connsiteX1" fmla="*/ 18288 w 18288"/>
              <a:gd name="connsiteY1" fmla="*/ 0 h 1600200"/>
              <a:gd name="connsiteX2" fmla="*/ 18288 w 18288"/>
              <a:gd name="connsiteY2" fmla="*/ 549402 h 1600200"/>
              <a:gd name="connsiteX3" fmla="*/ 18288 w 18288"/>
              <a:gd name="connsiteY3" fmla="*/ 1114806 h 1600200"/>
              <a:gd name="connsiteX4" fmla="*/ 18288 w 18288"/>
              <a:gd name="connsiteY4" fmla="*/ 1600200 h 1600200"/>
              <a:gd name="connsiteX5" fmla="*/ 0 w 18288"/>
              <a:gd name="connsiteY5" fmla="*/ 1600200 h 1600200"/>
              <a:gd name="connsiteX6" fmla="*/ 0 w 18288"/>
              <a:gd name="connsiteY6" fmla="*/ 1066800 h 1600200"/>
              <a:gd name="connsiteX7" fmla="*/ 0 w 18288"/>
              <a:gd name="connsiteY7" fmla="*/ 517398 h 1600200"/>
              <a:gd name="connsiteX8" fmla="*/ 0 w 18288"/>
              <a:gd name="connsiteY8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" h="1600200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23286" y="215154"/>
                  <a:pt x="-6672" y="375145"/>
                  <a:pt x="18288" y="549402"/>
                </a:cubicBezTo>
                <a:cubicBezTo>
                  <a:pt x="43248" y="723659"/>
                  <a:pt x="44414" y="873011"/>
                  <a:pt x="18288" y="1114806"/>
                </a:cubicBezTo>
                <a:cubicBezTo>
                  <a:pt x="-7838" y="1356601"/>
                  <a:pt x="13030" y="1360490"/>
                  <a:pt x="18288" y="1600200"/>
                </a:cubicBezTo>
                <a:cubicBezTo>
                  <a:pt x="10638" y="1600772"/>
                  <a:pt x="4111" y="1599793"/>
                  <a:pt x="0" y="1600200"/>
                </a:cubicBezTo>
                <a:cubicBezTo>
                  <a:pt x="-6890" y="1375807"/>
                  <a:pt x="21339" y="1304563"/>
                  <a:pt x="0" y="1066800"/>
                </a:cubicBezTo>
                <a:cubicBezTo>
                  <a:pt x="-21339" y="829037"/>
                  <a:pt x="-23009" y="689986"/>
                  <a:pt x="0" y="517398"/>
                </a:cubicBezTo>
                <a:cubicBezTo>
                  <a:pt x="23009" y="344810"/>
                  <a:pt x="-9921" y="122345"/>
                  <a:pt x="0" y="0"/>
                </a:cubicBezTo>
                <a:close/>
              </a:path>
              <a:path w="18288" h="160020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1387" y="104987"/>
                  <a:pt x="17137" y="300374"/>
                  <a:pt x="18288" y="485394"/>
                </a:cubicBezTo>
                <a:cubicBezTo>
                  <a:pt x="19439" y="670414"/>
                  <a:pt x="37394" y="922400"/>
                  <a:pt x="18288" y="1050798"/>
                </a:cubicBezTo>
                <a:cubicBezTo>
                  <a:pt x="-818" y="1179196"/>
                  <a:pt x="6556" y="1394957"/>
                  <a:pt x="18288" y="1600200"/>
                </a:cubicBezTo>
                <a:cubicBezTo>
                  <a:pt x="12642" y="1600430"/>
                  <a:pt x="3803" y="1599869"/>
                  <a:pt x="0" y="1600200"/>
                </a:cubicBezTo>
                <a:cubicBezTo>
                  <a:pt x="10832" y="1355159"/>
                  <a:pt x="-10163" y="1159269"/>
                  <a:pt x="0" y="1034796"/>
                </a:cubicBezTo>
                <a:cubicBezTo>
                  <a:pt x="10163" y="910323"/>
                  <a:pt x="5178" y="626710"/>
                  <a:pt x="0" y="469392"/>
                </a:cubicBezTo>
                <a:cubicBezTo>
                  <a:pt x="-5178" y="312074"/>
                  <a:pt x="20387" y="13747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4925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B43960-94BD-D343-8D5A-6490EAC00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786384"/>
            <a:ext cx="6894576" cy="1600200"/>
          </a:xfrm>
        </p:spPr>
        <p:txBody>
          <a:bodyPr anchor="ctr">
            <a:normAutofit fontScale="92500"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Penetração adequada: </a:t>
            </a:r>
            <a:r>
              <a:rPr lang="pt-BR" dirty="0">
                <a:solidFill>
                  <a:schemeClr val="bg1"/>
                </a:solidFill>
              </a:rPr>
              <a:t>trama vascular deve ser vista;  gradiente de nitidez da coluna, que vai aumentando a transparência no sentido craniocaudal, tendo maior nitidez de detalhes na porção superior, perdendo nitidez nos terços médio e inferior.</a:t>
            </a:r>
          </a:p>
          <a:p>
            <a:endParaRPr lang="pt-BR" sz="2000" dirty="0">
              <a:solidFill>
                <a:schemeClr val="bg1"/>
              </a:solidFill>
            </a:endParaRPr>
          </a:p>
        </p:txBody>
      </p:sp>
      <p:pic>
        <p:nvPicPr>
          <p:cNvPr id="4" name="Picture 3" descr="Uma imagem contendo no interior, gato, olhando, foto&#10;&#10;Descrição gerada automaticamente">
            <a:extLst>
              <a:ext uri="{FF2B5EF4-FFF2-40B4-BE49-F238E27FC236}">
                <a16:creationId xmlns:a16="http://schemas.microsoft.com/office/drawing/2014/main" id="{31BBB61E-6E16-514F-8E9C-2EB7C6210B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47274" b="36154"/>
          <a:stretch/>
        </p:blipFill>
        <p:spPr bwMode="auto">
          <a:xfrm>
            <a:off x="1371966" y="2999056"/>
            <a:ext cx="3821456" cy="3539967"/>
          </a:xfrm>
          <a:prstGeom prst="rect">
            <a:avLst/>
          </a:prstGeom>
          <a:noFill/>
        </p:spPr>
      </p:pic>
      <p:pic>
        <p:nvPicPr>
          <p:cNvPr id="5" name="Picture 3" descr="Uma imagem contendo no interior, gato, olhando, foto&#10;&#10;Descrição gerada automaticamente">
            <a:extLst>
              <a:ext uri="{FF2B5EF4-FFF2-40B4-BE49-F238E27FC236}">
                <a16:creationId xmlns:a16="http://schemas.microsoft.com/office/drawing/2014/main" id="{54C43F89-A722-8F43-8276-ED30F8CEAF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51634" t="25508"/>
          <a:stretch/>
        </p:blipFill>
        <p:spPr bwMode="auto">
          <a:xfrm>
            <a:off x="7394875" y="2999056"/>
            <a:ext cx="3004472" cy="3539967"/>
          </a:xfrm>
          <a:prstGeom prst="rect">
            <a:avLst/>
          </a:prstGeom>
          <a:noFill/>
        </p:spPr>
      </p:pic>
      <p:pic>
        <p:nvPicPr>
          <p:cNvPr id="13" name="Imagem 12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CE1314A0-4968-6E46-9DC7-E50D1B0C3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86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C9AFEE9-DEF2-D44B-8C86-24FE291A4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3" t="-1" r="-4" b="-1"/>
          <a:stretch/>
        </p:blipFill>
        <p:spPr bwMode="auto">
          <a:xfrm>
            <a:off x="20781" y="-20783"/>
            <a:ext cx="12188952" cy="6858000"/>
          </a:xfrm>
          <a:prstGeom prst="rect">
            <a:avLst/>
          </a:prstGeom>
          <a:noFill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7ADF1D-3E95-D648-9E6F-0809B73FD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04" y="4553712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</a:rPr>
              <a:t>Penetração</a:t>
            </a:r>
          </a:p>
        </p:txBody>
      </p:sp>
      <p:pic>
        <p:nvPicPr>
          <p:cNvPr id="8" name="Imagem 7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CDD04BB7-C78C-C545-9791-445EA1B0E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57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13C880-DD72-E544-A183-27AE6B55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4777739"/>
            <a:ext cx="3797813" cy="1385411"/>
          </a:xfrm>
        </p:spPr>
        <p:txBody>
          <a:bodyPr>
            <a:normAutofit fontScale="90000"/>
          </a:bodyPr>
          <a:lstStyle/>
          <a:p>
            <a:r>
              <a:rPr lang="pt-BR" dirty="0"/>
              <a:t>Centralização</a:t>
            </a:r>
          </a:p>
        </p:txBody>
      </p:sp>
      <p:pic>
        <p:nvPicPr>
          <p:cNvPr id="5" name="Imagem 4" descr="Uma imagem contendo olhando, par, vestindo, escuro&#10;&#10;Descrição gerada automaticamente">
            <a:extLst>
              <a:ext uri="{FF2B5EF4-FFF2-40B4-BE49-F238E27FC236}">
                <a16:creationId xmlns:a16="http://schemas.microsoft.com/office/drawing/2014/main" id="{82A8D76C-E4E7-6740-9BE7-3A495CB831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" r="-1" b="-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20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19A4D8"/>
          </a:solidFill>
          <a:ln w="38100" cap="rnd">
            <a:solidFill>
              <a:srgbClr val="19A4D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C5B279-9F3D-4CAA-BDBC-8A43C52BE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r>
              <a:rPr lang="pt-BR" sz="1800" b="1" dirty="0">
                <a:sym typeface="Calibri"/>
              </a:rPr>
              <a:t>Erro na </a:t>
            </a:r>
            <a:r>
              <a:rPr lang="pt-BR" sz="1800" b="1" dirty="0" err="1">
                <a:sym typeface="Calibri"/>
              </a:rPr>
              <a:t>centralicação</a:t>
            </a:r>
            <a:endParaRPr lang="pt-BR" sz="1800" dirty="0"/>
          </a:p>
        </p:txBody>
      </p:sp>
      <p:pic>
        <p:nvPicPr>
          <p:cNvPr id="12" name="Imagem 11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91432218-D1CA-C246-93D6-3CFC0C41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40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BA55DB-70B7-5E4E-BC32-CE1056650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5100"/>
              <a:t>Alinhamento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C2C476"/>
          </a:solidFill>
          <a:ln w="38100" cap="rnd">
            <a:solidFill>
              <a:srgbClr val="C2C47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B9FA748-AACF-401A-92F4-56B719239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dirty="0"/>
              <a:t>O </a:t>
            </a:r>
            <a:r>
              <a:rPr lang="en-US" dirty="0" err="1"/>
              <a:t>posicionamento</a:t>
            </a:r>
            <a:r>
              <a:rPr lang="en-US" dirty="0"/>
              <a:t> </a:t>
            </a:r>
            <a:r>
              <a:rPr lang="en-US" dirty="0" err="1"/>
              <a:t>inadequado</a:t>
            </a:r>
            <a:r>
              <a:rPr lang="en-US" dirty="0"/>
              <a:t> do </a:t>
            </a:r>
            <a:r>
              <a:rPr lang="en-US" dirty="0" err="1"/>
              <a:t>paciente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levar</a:t>
            </a:r>
            <a:r>
              <a:rPr lang="en-US" dirty="0"/>
              <a:t> a </a:t>
            </a:r>
            <a:r>
              <a:rPr lang="en-US" dirty="0" err="1"/>
              <a:t>rotação</a:t>
            </a:r>
            <a:r>
              <a:rPr lang="en-US" dirty="0"/>
              <a:t> da </a:t>
            </a:r>
            <a:r>
              <a:rPr lang="en-US" dirty="0" err="1"/>
              <a:t>imagem</a:t>
            </a:r>
            <a:r>
              <a:rPr lang="en-US" dirty="0"/>
              <a:t> </a:t>
            </a:r>
            <a:r>
              <a:rPr lang="en-US" dirty="0" err="1"/>
              <a:t>radiográfica</a:t>
            </a:r>
            <a:r>
              <a:rPr lang="en-US" dirty="0"/>
              <a:t>. As </a:t>
            </a:r>
            <a:r>
              <a:rPr lang="en-US" dirty="0" err="1"/>
              <a:t>extremidades</a:t>
            </a:r>
            <a:r>
              <a:rPr lang="en-US" dirty="0"/>
              <a:t> </a:t>
            </a:r>
            <a:r>
              <a:rPr lang="en-US" dirty="0" err="1"/>
              <a:t>mediais</a:t>
            </a:r>
            <a:r>
              <a:rPr lang="en-US" dirty="0"/>
              <a:t> das </a:t>
            </a:r>
            <a:r>
              <a:rPr lang="en-US" dirty="0" err="1"/>
              <a:t>clavículas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apresentar</a:t>
            </a:r>
            <a:r>
              <a:rPr lang="en-US" dirty="0"/>
              <a:t>-se </a:t>
            </a:r>
            <a:r>
              <a:rPr lang="en-US" dirty="0" err="1"/>
              <a:t>equidistantes</a:t>
            </a:r>
            <a:r>
              <a:rPr lang="en-US" dirty="0"/>
              <a:t> </a:t>
            </a:r>
            <a:r>
              <a:rPr lang="en-US" dirty="0" err="1"/>
              <a:t>aos</a:t>
            </a:r>
            <a:r>
              <a:rPr lang="en-US" dirty="0"/>
              <a:t> </a:t>
            </a:r>
            <a:r>
              <a:rPr lang="en-US" dirty="0" err="1"/>
              <a:t>processos</a:t>
            </a:r>
            <a:r>
              <a:rPr lang="en-US" dirty="0"/>
              <a:t> </a:t>
            </a:r>
            <a:r>
              <a:rPr lang="en-US" dirty="0" err="1"/>
              <a:t>espinhosos</a:t>
            </a:r>
            <a:r>
              <a:rPr lang="en-US" dirty="0"/>
              <a:t> </a:t>
            </a:r>
            <a:r>
              <a:rPr lang="en-US" dirty="0" err="1"/>
              <a:t>vertebrais</a:t>
            </a:r>
            <a:r>
              <a:rPr lang="en-US" dirty="0"/>
              <a:t>.</a:t>
            </a:r>
          </a:p>
        </p:txBody>
      </p:sp>
      <p:pic>
        <p:nvPicPr>
          <p:cNvPr id="4" name="Picture 2" descr="Uma imagem contendo chapa, olhando, aberto, homem&#10;&#10;Descrição gerada automaticamente">
            <a:extLst>
              <a:ext uri="{FF2B5EF4-FFF2-40B4-BE49-F238E27FC236}">
                <a16:creationId xmlns:a16="http://schemas.microsoft.com/office/drawing/2014/main" id="{6B1B9CEB-595F-2C46-A050-F4D65AE96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7469" b="-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  <p:pic>
        <p:nvPicPr>
          <p:cNvPr id="12" name="Imagem 11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D5B616B3-22B6-5F43-B9F5-176F3C904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64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9DF8FE-D083-174D-BC1A-A32F0F271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Inspiração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3695AD"/>
          </a:solidFill>
          <a:ln w="38100" cap="rnd">
            <a:solidFill>
              <a:srgbClr val="3695A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63C0BDC-E0C6-C242-8A7E-994358D777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654296" y="872132"/>
            <a:ext cx="7214616" cy="5086303"/>
          </a:xfrm>
          <a:prstGeom prst="rect">
            <a:avLst/>
          </a:prstGeom>
          <a:noFill/>
        </p:spPr>
      </p:pic>
      <p:pic>
        <p:nvPicPr>
          <p:cNvPr id="11" name="Imagem 10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B13D279D-B2D7-D14D-8E1B-30CF8DEF5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40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13C880-DD72-E544-A183-27AE6B55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pt-BR" dirty="0"/>
              <a:t>Inspiração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8EE5128-7428-AC42-93AF-A1B5E58C0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7297" b="5213"/>
          <a:stretch/>
        </p:blipFill>
        <p:spPr bwMode="auto"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C5B279-9F3D-4CAA-BDBC-8A43C52BE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r>
              <a:rPr lang="pt-BR" sz="2400" b="1" dirty="0">
                <a:sym typeface="Calibri"/>
              </a:rPr>
              <a:t>Inspiração inadequada </a:t>
            </a:r>
            <a:r>
              <a:rPr lang="pt-BR" sz="2400" b="1" dirty="0">
                <a:sym typeface="Wingdings" pitchFamily="2" charset="2"/>
              </a:rPr>
              <a:t> </a:t>
            </a:r>
            <a:r>
              <a:rPr lang="pt-BR" sz="2400" b="1" dirty="0">
                <a:sym typeface="Calibri"/>
              </a:rPr>
              <a:t>R</a:t>
            </a:r>
            <a:r>
              <a:rPr lang="pt-BR" sz="2400" dirty="0">
                <a:sym typeface="Calibri"/>
              </a:rPr>
              <a:t>edução do volume pulmonar, silhueta cardíaca e mediastino falsamente aumentados, assim o pulmão parece estar mais denso, dando a falsa ideia de edema pulmonar.</a:t>
            </a:r>
            <a:endParaRPr lang="pt-BR" sz="2400" dirty="0"/>
          </a:p>
        </p:txBody>
      </p:sp>
      <p:pic>
        <p:nvPicPr>
          <p:cNvPr id="9" name="Imagem 8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2D52904E-1179-0A44-B6A8-0C404B8A5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46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4698CD-EBF7-8040-81C4-36F4C5565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dirty="0"/>
              <a:t>Protocolo  tomografia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81825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90B3F4"/>
          </a:solidFill>
          <a:ln w="38100" cap="rnd">
            <a:solidFill>
              <a:srgbClr val="90B3F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94F38E-AE45-9043-AB57-0EF740279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pPr defTabSz="658368">
              <a:lnSpc>
                <a:spcPct val="100000"/>
              </a:lnSpc>
              <a:spcBef>
                <a:spcPts val="600"/>
              </a:spcBef>
              <a:defRPr sz="2000">
                <a:latin typeface="+mj-lt"/>
                <a:ea typeface="+mj-ea"/>
                <a:cs typeface="+mj-cs"/>
                <a:sym typeface="Calibri"/>
              </a:defRPr>
            </a:pPr>
            <a:endParaRPr lang="pt-BR" sz="1300">
              <a:sym typeface="Calibri"/>
            </a:endParaRPr>
          </a:p>
          <a:p>
            <a:pPr marL="164592" indent="-164592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Parâmetro de exposição: 120 KV/ 300 </a:t>
            </a:r>
            <a:r>
              <a:rPr lang="pt-BR" sz="1300" err="1">
                <a:sym typeface="Calibri"/>
              </a:rPr>
              <a:t>mAs</a:t>
            </a:r>
            <a:endParaRPr lang="pt-BR" sz="1300">
              <a:sym typeface="Calibri"/>
            </a:endParaRPr>
          </a:p>
          <a:p>
            <a:pPr marL="164592" indent="-164592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endParaRPr lang="pt-BR" sz="1300">
              <a:sym typeface="Calibri"/>
            </a:endParaRPr>
          </a:p>
          <a:p>
            <a:pPr marL="164592" indent="-164592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Matriz 512 </a:t>
            </a:r>
            <a:r>
              <a:rPr lang="pt-BR" sz="1300" err="1">
                <a:sym typeface="Calibri"/>
              </a:rPr>
              <a:t>x</a:t>
            </a:r>
            <a:r>
              <a:rPr lang="pt-BR" sz="1300">
                <a:sym typeface="Calibri"/>
              </a:rPr>
              <a:t> 512 </a:t>
            </a:r>
          </a:p>
          <a:p>
            <a:pPr defTabSz="658368">
              <a:lnSpc>
                <a:spcPct val="100000"/>
              </a:lnSpc>
              <a:spcBef>
                <a:spcPts val="600"/>
              </a:spcBef>
              <a:defRPr sz="2000">
                <a:latin typeface="+mj-lt"/>
                <a:ea typeface="+mj-ea"/>
                <a:cs typeface="+mj-cs"/>
                <a:sym typeface="Calibri"/>
              </a:defRPr>
            </a:pPr>
            <a:endParaRPr lang="pt-BR" sz="1300">
              <a:sym typeface="Calibri"/>
            </a:endParaRPr>
          </a:p>
          <a:p>
            <a:pPr marL="164592" indent="-164592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Documentação do exame: </a:t>
            </a:r>
          </a:p>
          <a:p>
            <a:pPr marL="493774" lvl="1" indent="-164591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1 mm janela de pulmão AXIAL</a:t>
            </a:r>
          </a:p>
          <a:p>
            <a:pPr marL="493774" lvl="1" indent="-164591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3 mm janela de pulmão CORONAL</a:t>
            </a:r>
          </a:p>
          <a:p>
            <a:pPr marL="493774" lvl="1" indent="-164591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6 mm janela de pulmão MIP AXIAL</a:t>
            </a:r>
          </a:p>
          <a:p>
            <a:pPr marL="493774" lvl="1" indent="-164591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alta resolução (1 </a:t>
            </a:r>
            <a:r>
              <a:rPr lang="pt-BR" sz="1300" err="1">
                <a:sym typeface="Calibri"/>
              </a:rPr>
              <a:t>x</a:t>
            </a:r>
            <a:r>
              <a:rPr lang="pt-BR" sz="1300">
                <a:sym typeface="Calibri"/>
              </a:rPr>
              <a:t> 10 mm) janela pulmão AXIAL</a:t>
            </a:r>
          </a:p>
          <a:p>
            <a:pPr marL="493774" lvl="1" indent="-164591" defTabSz="658368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latin typeface="+mj-lt"/>
                <a:ea typeface="+mj-ea"/>
                <a:cs typeface="+mj-cs"/>
                <a:sym typeface="Calibri"/>
              </a:defRPr>
            </a:pPr>
            <a:r>
              <a:rPr lang="pt-BR" sz="1300">
                <a:sym typeface="Calibri"/>
              </a:rPr>
              <a:t>3 mm janela mediastino AXIAL</a:t>
            </a:r>
          </a:p>
          <a:p>
            <a:pPr>
              <a:lnSpc>
                <a:spcPct val="100000"/>
              </a:lnSpc>
            </a:pPr>
            <a:endParaRPr lang="pt-BR" sz="13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17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m" descr="Imagem">
            <a:extLst>
              <a:ext uri="{FF2B5EF4-FFF2-40B4-BE49-F238E27FC236}">
                <a16:creationId xmlns:a16="http://schemas.microsoft.com/office/drawing/2014/main" id="{DC5AD549-AA50-C348-AE96-4097E5FAE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1392385"/>
            <a:ext cx="5458968" cy="4073229"/>
          </a:xfrm>
          <a:prstGeom prst="rect">
            <a:avLst/>
          </a:prstGeom>
        </p:spPr>
      </p:pic>
      <p:pic>
        <p:nvPicPr>
          <p:cNvPr id="12" name="Imagem 11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67D05C30-9744-6049-B363-C642FC67C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7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A815AB-034E-3C4F-B282-3EF9B37E3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44570"/>
            <a:ext cx="3344528" cy="1600200"/>
          </a:xfrm>
        </p:spPr>
        <p:txBody>
          <a:bodyPr anchor="ctr">
            <a:normAutofit/>
          </a:bodyPr>
          <a:lstStyle/>
          <a:p>
            <a:r>
              <a:rPr lang="pt-BR" sz="4400"/>
              <a:t>Protocolo  tomografia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FB1BA6E-60DC-CA44-A91C-49256C4E6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0975" r="20483" b="-2"/>
          <a:stretch/>
        </p:blipFill>
        <p:spPr bwMode="auto">
          <a:xfrm>
            <a:off x="20" y="-1"/>
            <a:ext cx="3975444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  <a:noFill/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363A7BC-A567-6543-9EEC-69D669770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0326" r="17176" b="-2"/>
          <a:stretch/>
        </p:blipFill>
        <p:spPr bwMode="auto">
          <a:xfrm>
            <a:off x="4148881" y="-1"/>
            <a:ext cx="3872656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  <a:noFill/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9B542A4-527A-8840-896C-8BFC9F9C5A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6459" r="17644"/>
          <a:stretch/>
        </p:blipFill>
        <p:spPr bwMode="auto">
          <a:xfrm>
            <a:off x="8194953" y="-1"/>
            <a:ext cx="3997047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9892" y="4544568"/>
            <a:ext cx="18288" cy="1600200"/>
          </a:xfrm>
          <a:custGeom>
            <a:avLst/>
            <a:gdLst>
              <a:gd name="connsiteX0" fmla="*/ 0 w 18288"/>
              <a:gd name="connsiteY0" fmla="*/ 0 h 1600200"/>
              <a:gd name="connsiteX1" fmla="*/ 18288 w 18288"/>
              <a:gd name="connsiteY1" fmla="*/ 0 h 1600200"/>
              <a:gd name="connsiteX2" fmla="*/ 18288 w 18288"/>
              <a:gd name="connsiteY2" fmla="*/ 549402 h 1600200"/>
              <a:gd name="connsiteX3" fmla="*/ 18288 w 18288"/>
              <a:gd name="connsiteY3" fmla="*/ 1114806 h 1600200"/>
              <a:gd name="connsiteX4" fmla="*/ 18288 w 18288"/>
              <a:gd name="connsiteY4" fmla="*/ 1600200 h 1600200"/>
              <a:gd name="connsiteX5" fmla="*/ 0 w 18288"/>
              <a:gd name="connsiteY5" fmla="*/ 1600200 h 1600200"/>
              <a:gd name="connsiteX6" fmla="*/ 0 w 18288"/>
              <a:gd name="connsiteY6" fmla="*/ 1066800 h 1600200"/>
              <a:gd name="connsiteX7" fmla="*/ 0 w 18288"/>
              <a:gd name="connsiteY7" fmla="*/ 517398 h 1600200"/>
              <a:gd name="connsiteX8" fmla="*/ 0 w 18288"/>
              <a:gd name="connsiteY8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" h="1600200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23286" y="215154"/>
                  <a:pt x="-6672" y="375145"/>
                  <a:pt x="18288" y="549402"/>
                </a:cubicBezTo>
                <a:cubicBezTo>
                  <a:pt x="43248" y="723659"/>
                  <a:pt x="44414" y="873011"/>
                  <a:pt x="18288" y="1114806"/>
                </a:cubicBezTo>
                <a:cubicBezTo>
                  <a:pt x="-7838" y="1356601"/>
                  <a:pt x="13030" y="1360490"/>
                  <a:pt x="18288" y="1600200"/>
                </a:cubicBezTo>
                <a:cubicBezTo>
                  <a:pt x="10638" y="1600772"/>
                  <a:pt x="4111" y="1599793"/>
                  <a:pt x="0" y="1600200"/>
                </a:cubicBezTo>
                <a:cubicBezTo>
                  <a:pt x="-6890" y="1375807"/>
                  <a:pt x="21339" y="1304563"/>
                  <a:pt x="0" y="1066800"/>
                </a:cubicBezTo>
                <a:cubicBezTo>
                  <a:pt x="-21339" y="829037"/>
                  <a:pt x="-23009" y="689986"/>
                  <a:pt x="0" y="517398"/>
                </a:cubicBezTo>
                <a:cubicBezTo>
                  <a:pt x="23009" y="344810"/>
                  <a:pt x="-9921" y="122345"/>
                  <a:pt x="0" y="0"/>
                </a:cubicBezTo>
                <a:close/>
              </a:path>
              <a:path w="18288" h="160020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1387" y="104987"/>
                  <a:pt x="17137" y="300374"/>
                  <a:pt x="18288" y="485394"/>
                </a:cubicBezTo>
                <a:cubicBezTo>
                  <a:pt x="19439" y="670414"/>
                  <a:pt x="37394" y="922400"/>
                  <a:pt x="18288" y="1050798"/>
                </a:cubicBezTo>
                <a:cubicBezTo>
                  <a:pt x="-818" y="1179196"/>
                  <a:pt x="6556" y="1394957"/>
                  <a:pt x="18288" y="1600200"/>
                </a:cubicBezTo>
                <a:cubicBezTo>
                  <a:pt x="12642" y="1600430"/>
                  <a:pt x="3803" y="1599869"/>
                  <a:pt x="0" y="1600200"/>
                </a:cubicBezTo>
                <a:cubicBezTo>
                  <a:pt x="10832" y="1355159"/>
                  <a:pt x="-10163" y="1159269"/>
                  <a:pt x="0" y="1034796"/>
                </a:cubicBezTo>
                <a:cubicBezTo>
                  <a:pt x="10163" y="910323"/>
                  <a:pt x="5178" y="626710"/>
                  <a:pt x="0" y="469392"/>
                </a:cubicBezTo>
                <a:cubicBezTo>
                  <a:pt x="-5178" y="312074"/>
                  <a:pt x="20387" y="13747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059536-889B-B946-99FB-EB1459260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582" y="4544568"/>
            <a:ext cx="7147481" cy="1600200"/>
          </a:xfrm>
        </p:spPr>
        <p:txBody>
          <a:bodyPr anchor="ctr">
            <a:normAutofit fontScale="92500" lnSpcReduction="20000"/>
          </a:bodyPr>
          <a:lstStyle/>
          <a:p>
            <a:r>
              <a:rPr lang="pt-BR" sz="3200" dirty="0"/>
              <a:t>Pulmão</a:t>
            </a:r>
          </a:p>
          <a:p>
            <a:r>
              <a:rPr lang="pt-BR" sz="3200" dirty="0"/>
              <a:t>Mediastino</a:t>
            </a:r>
          </a:p>
          <a:p>
            <a:r>
              <a:rPr lang="pt-BR" sz="3200" dirty="0"/>
              <a:t>Óssea</a:t>
            </a:r>
          </a:p>
        </p:txBody>
      </p:sp>
      <p:pic>
        <p:nvPicPr>
          <p:cNvPr id="10" name="Imagem 9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7C9CCC46-5A2B-6F48-A1ED-54A0F411E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98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AD0476-59F8-834E-A34C-07EB2B71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581" y="643467"/>
            <a:ext cx="3562483" cy="35692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Anatomia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onnsiteX0" fmla="*/ 0 w 3242551"/>
              <a:gd name="connsiteY0" fmla="*/ 0 h 27432"/>
              <a:gd name="connsiteX1" fmla="*/ 616085 w 3242551"/>
              <a:gd name="connsiteY1" fmla="*/ 0 h 27432"/>
              <a:gd name="connsiteX2" fmla="*/ 1264595 w 3242551"/>
              <a:gd name="connsiteY2" fmla="*/ 0 h 27432"/>
              <a:gd name="connsiteX3" fmla="*/ 1945531 w 3242551"/>
              <a:gd name="connsiteY3" fmla="*/ 0 h 27432"/>
              <a:gd name="connsiteX4" fmla="*/ 2626466 w 3242551"/>
              <a:gd name="connsiteY4" fmla="*/ 0 h 27432"/>
              <a:gd name="connsiteX5" fmla="*/ 3242551 w 3242551"/>
              <a:gd name="connsiteY5" fmla="*/ 0 h 27432"/>
              <a:gd name="connsiteX6" fmla="*/ 3242551 w 3242551"/>
              <a:gd name="connsiteY6" fmla="*/ 27432 h 27432"/>
              <a:gd name="connsiteX7" fmla="*/ 2529190 w 3242551"/>
              <a:gd name="connsiteY7" fmla="*/ 27432 h 27432"/>
              <a:gd name="connsiteX8" fmla="*/ 1815829 w 3242551"/>
              <a:gd name="connsiteY8" fmla="*/ 27432 h 27432"/>
              <a:gd name="connsiteX9" fmla="*/ 1167318 w 3242551"/>
              <a:gd name="connsiteY9" fmla="*/ 27432 h 27432"/>
              <a:gd name="connsiteX10" fmla="*/ 0 w 3242551"/>
              <a:gd name="connsiteY10" fmla="*/ 27432 h 27432"/>
              <a:gd name="connsiteX11" fmla="*/ 0 w 3242551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96643"/>
          </a:solidFill>
          <a:ln w="38100" cap="rnd">
            <a:solidFill>
              <a:srgbClr val="F9664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7C1012D0-696D-654B-9A42-6870A64A9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863114"/>
            <a:ext cx="7214616" cy="5104340"/>
          </a:xfrm>
          <a:prstGeom prst="rect">
            <a:avLst/>
          </a:prstGeom>
        </p:spPr>
      </p:pic>
      <p:pic>
        <p:nvPicPr>
          <p:cNvPr id="11" name="Imagem 10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404137D3-5AC2-DE42-B314-E7F4843ED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46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089BB4"/>
          </a:solidFill>
          <a:ln w="38100" cap="rnd">
            <a:solidFill>
              <a:srgbClr val="089BB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3DE9BBF-02CC-5045-9350-73DFFA440496}"/>
              </a:ext>
            </a:extLst>
          </p:cNvPr>
          <p:cNvSpPr/>
          <p:nvPr/>
        </p:nvSpPr>
        <p:spPr>
          <a:xfrm>
            <a:off x="4121311" y="1226150"/>
            <a:ext cx="4115829" cy="8970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7">
            <a:extLst>
              <a:ext uri="{FF2B5EF4-FFF2-40B4-BE49-F238E27FC236}">
                <a16:creationId xmlns:a16="http://schemas.microsoft.com/office/drawing/2014/main" id="{FE1D2F1F-1035-3345-A704-4A21D6DD6B6A}"/>
              </a:ext>
            </a:extLst>
          </p:cNvPr>
          <p:cNvSpPr/>
          <p:nvPr/>
        </p:nvSpPr>
        <p:spPr>
          <a:xfrm>
            <a:off x="2108430" y="404445"/>
            <a:ext cx="7972092" cy="6049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534" extrusionOk="0">
                <a:moveTo>
                  <a:pt x="3071" y="4356"/>
                </a:moveTo>
                <a:cubicBezTo>
                  <a:pt x="3340" y="4832"/>
                  <a:pt x="3458" y="4897"/>
                  <a:pt x="3835" y="4784"/>
                </a:cubicBezTo>
                <a:cubicBezTo>
                  <a:pt x="3776" y="5141"/>
                  <a:pt x="3656" y="5668"/>
                  <a:pt x="3799" y="6317"/>
                </a:cubicBezTo>
                <a:cubicBezTo>
                  <a:pt x="5438" y="7217"/>
                  <a:pt x="7278" y="7547"/>
                  <a:pt x="8401" y="5934"/>
                </a:cubicBezTo>
                <a:cubicBezTo>
                  <a:pt x="9155" y="4534"/>
                  <a:pt x="9093" y="1925"/>
                  <a:pt x="8879" y="22"/>
                </a:cubicBezTo>
                <a:lnTo>
                  <a:pt x="11708" y="0"/>
                </a:lnTo>
                <a:cubicBezTo>
                  <a:pt x="11684" y="1786"/>
                  <a:pt x="10835" y="4119"/>
                  <a:pt x="11141" y="6087"/>
                </a:cubicBezTo>
                <a:cubicBezTo>
                  <a:pt x="13673" y="11018"/>
                  <a:pt x="19898" y="10652"/>
                  <a:pt x="18453" y="3804"/>
                </a:cubicBezTo>
                <a:cubicBezTo>
                  <a:pt x="18565" y="3541"/>
                  <a:pt x="18813" y="3213"/>
                  <a:pt x="19193" y="3348"/>
                </a:cubicBezTo>
                <a:lnTo>
                  <a:pt x="19289" y="4008"/>
                </a:lnTo>
                <a:lnTo>
                  <a:pt x="19658" y="3503"/>
                </a:lnTo>
                <a:cubicBezTo>
                  <a:pt x="19899" y="3712"/>
                  <a:pt x="19962" y="3876"/>
                  <a:pt x="19883" y="4315"/>
                </a:cubicBezTo>
                <a:cubicBezTo>
                  <a:pt x="19610" y="4759"/>
                  <a:pt x="19479" y="5050"/>
                  <a:pt x="19563" y="6077"/>
                </a:cubicBezTo>
                <a:cubicBezTo>
                  <a:pt x="19681" y="6424"/>
                  <a:pt x="19444" y="5975"/>
                  <a:pt x="20287" y="5617"/>
                </a:cubicBezTo>
                <a:cubicBezTo>
                  <a:pt x="20481" y="5827"/>
                  <a:pt x="20604" y="6266"/>
                  <a:pt x="20334" y="6613"/>
                </a:cubicBezTo>
                <a:cubicBezTo>
                  <a:pt x="20097" y="6654"/>
                  <a:pt x="19931" y="6910"/>
                  <a:pt x="19729" y="7058"/>
                </a:cubicBezTo>
                <a:cubicBezTo>
                  <a:pt x="20049" y="7594"/>
                  <a:pt x="20156" y="8008"/>
                  <a:pt x="21439" y="8345"/>
                </a:cubicBezTo>
                <a:cubicBezTo>
                  <a:pt x="21372" y="8621"/>
                  <a:pt x="21518" y="8943"/>
                  <a:pt x="21237" y="9172"/>
                </a:cubicBezTo>
                <a:cubicBezTo>
                  <a:pt x="20972" y="9050"/>
                  <a:pt x="20754" y="9142"/>
                  <a:pt x="20441" y="8805"/>
                </a:cubicBezTo>
                <a:cubicBezTo>
                  <a:pt x="20517" y="9075"/>
                  <a:pt x="20687" y="9285"/>
                  <a:pt x="20667" y="9617"/>
                </a:cubicBezTo>
                <a:cubicBezTo>
                  <a:pt x="20722" y="9673"/>
                  <a:pt x="20540" y="10219"/>
                  <a:pt x="20014" y="9831"/>
                </a:cubicBezTo>
                <a:cubicBezTo>
                  <a:pt x="20030" y="9433"/>
                  <a:pt x="19784" y="8912"/>
                  <a:pt x="19313" y="8697"/>
                </a:cubicBezTo>
                <a:cubicBezTo>
                  <a:pt x="19139" y="9637"/>
                  <a:pt x="18086" y="11083"/>
                  <a:pt x="16332" y="11471"/>
                </a:cubicBezTo>
                <a:cubicBezTo>
                  <a:pt x="16344" y="11782"/>
                  <a:pt x="16748" y="12385"/>
                  <a:pt x="17579" y="12406"/>
                </a:cubicBezTo>
                <a:cubicBezTo>
                  <a:pt x="17635" y="12789"/>
                  <a:pt x="17607" y="13264"/>
                  <a:pt x="17425" y="13417"/>
                </a:cubicBezTo>
                <a:lnTo>
                  <a:pt x="16986" y="13356"/>
                </a:lnTo>
                <a:cubicBezTo>
                  <a:pt x="17370" y="14045"/>
                  <a:pt x="16946" y="16190"/>
                  <a:pt x="19741" y="17554"/>
                </a:cubicBezTo>
                <a:cubicBezTo>
                  <a:pt x="19772" y="17810"/>
                  <a:pt x="19804" y="18172"/>
                  <a:pt x="19515" y="18274"/>
                </a:cubicBezTo>
                <a:cubicBezTo>
                  <a:pt x="19305" y="18152"/>
                  <a:pt x="19226" y="18305"/>
                  <a:pt x="18886" y="17907"/>
                </a:cubicBezTo>
                <a:cubicBezTo>
                  <a:pt x="18953" y="18177"/>
                  <a:pt x="19115" y="18417"/>
                  <a:pt x="19087" y="18719"/>
                </a:cubicBezTo>
                <a:cubicBezTo>
                  <a:pt x="18921" y="18862"/>
                  <a:pt x="18767" y="19112"/>
                  <a:pt x="18268" y="18872"/>
                </a:cubicBezTo>
                <a:cubicBezTo>
                  <a:pt x="18177" y="18366"/>
                  <a:pt x="17920" y="17524"/>
                  <a:pt x="17389" y="17447"/>
                </a:cubicBezTo>
                <a:cubicBezTo>
                  <a:pt x="17104" y="18331"/>
                  <a:pt x="17092" y="19337"/>
                  <a:pt x="17817" y="20190"/>
                </a:cubicBezTo>
                <a:cubicBezTo>
                  <a:pt x="17821" y="20420"/>
                  <a:pt x="17599" y="20879"/>
                  <a:pt x="17152" y="20787"/>
                </a:cubicBezTo>
                <a:cubicBezTo>
                  <a:pt x="16993" y="20496"/>
                  <a:pt x="16942" y="20174"/>
                  <a:pt x="16677" y="19914"/>
                </a:cubicBezTo>
                <a:cubicBezTo>
                  <a:pt x="16566" y="20731"/>
                  <a:pt x="16336" y="21043"/>
                  <a:pt x="15952" y="21416"/>
                </a:cubicBezTo>
                <a:cubicBezTo>
                  <a:pt x="15757" y="21209"/>
                  <a:pt x="15763" y="21570"/>
                  <a:pt x="15366" y="20797"/>
                </a:cubicBezTo>
                <a:cubicBezTo>
                  <a:pt x="16958" y="17915"/>
                  <a:pt x="15442" y="13208"/>
                  <a:pt x="14874" y="12211"/>
                </a:cubicBezTo>
                <a:cubicBezTo>
                  <a:pt x="13129" y="10783"/>
                  <a:pt x="12512" y="11436"/>
                  <a:pt x="9834" y="8764"/>
                </a:cubicBezTo>
                <a:cubicBezTo>
                  <a:pt x="8084" y="9631"/>
                  <a:pt x="3596" y="12998"/>
                  <a:pt x="4378" y="17415"/>
                </a:cubicBezTo>
                <a:cubicBezTo>
                  <a:pt x="4220" y="17948"/>
                  <a:pt x="3818" y="17850"/>
                  <a:pt x="3612" y="17752"/>
                </a:cubicBezTo>
                <a:cubicBezTo>
                  <a:pt x="3295" y="17072"/>
                  <a:pt x="3388" y="17428"/>
                  <a:pt x="3443" y="16651"/>
                </a:cubicBezTo>
                <a:cubicBezTo>
                  <a:pt x="3358" y="16757"/>
                  <a:pt x="3194" y="17729"/>
                  <a:pt x="3138" y="18180"/>
                </a:cubicBezTo>
                <a:cubicBezTo>
                  <a:pt x="3069" y="18518"/>
                  <a:pt x="3628" y="19098"/>
                  <a:pt x="4230" y="18947"/>
                </a:cubicBezTo>
                <a:cubicBezTo>
                  <a:pt x="4444" y="19280"/>
                  <a:pt x="4386" y="19865"/>
                  <a:pt x="4251" y="19856"/>
                </a:cubicBezTo>
                <a:cubicBezTo>
                  <a:pt x="3926" y="19872"/>
                  <a:pt x="3853" y="20106"/>
                  <a:pt x="3149" y="19611"/>
                </a:cubicBezTo>
                <a:cubicBezTo>
                  <a:pt x="3111" y="19882"/>
                  <a:pt x="3323" y="20823"/>
                  <a:pt x="3212" y="21131"/>
                </a:cubicBezTo>
                <a:cubicBezTo>
                  <a:pt x="2864" y="21600"/>
                  <a:pt x="2689" y="21359"/>
                  <a:pt x="2439" y="21198"/>
                </a:cubicBezTo>
                <a:cubicBezTo>
                  <a:pt x="2437" y="20773"/>
                  <a:pt x="2428" y="20490"/>
                  <a:pt x="2432" y="19922"/>
                </a:cubicBezTo>
                <a:cubicBezTo>
                  <a:pt x="2273" y="20766"/>
                  <a:pt x="2030" y="20962"/>
                  <a:pt x="1739" y="21534"/>
                </a:cubicBezTo>
                <a:cubicBezTo>
                  <a:pt x="1088" y="21387"/>
                  <a:pt x="1071" y="20715"/>
                  <a:pt x="1153" y="20210"/>
                </a:cubicBezTo>
                <a:cubicBezTo>
                  <a:pt x="1848" y="19748"/>
                  <a:pt x="1679" y="18844"/>
                  <a:pt x="2114" y="18130"/>
                </a:cubicBezTo>
                <a:lnTo>
                  <a:pt x="1071" y="18697"/>
                </a:lnTo>
                <a:cubicBezTo>
                  <a:pt x="458" y="18326"/>
                  <a:pt x="805" y="17829"/>
                  <a:pt x="892" y="17584"/>
                </a:cubicBezTo>
                <a:cubicBezTo>
                  <a:pt x="2819" y="16686"/>
                  <a:pt x="1928" y="17491"/>
                  <a:pt x="2862" y="15248"/>
                </a:cubicBezTo>
                <a:cubicBezTo>
                  <a:pt x="1854" y="15523"/>
                  <a:pt x="795" y="16044"/>
                  <a:pt x="430" y="16677"/>
                </a:cubicBezTo>
                <a:cubicBezTo>
                  <a:pt x="-82" y="16501"/>
                  <a:pt x="-47" y="15971"/>
                  <a:pt x="80" y="15559"/>
                </a:cubicBezTo>
                <a:cubicBezTo>
                  <a:pt x="1033" y="14722"/>
                  <a:pt x="1362" y="14886"/>
                  <a:pt x="2208" y="14637"/>
                </a:cubicBezTo>
                <a:cubicBezTo>
                  <a:pt x="1195" y="14722"/>
                  <a:pt x="1337" y="14454"/>
                  <a:pt x="901" y="14363"/>
                </a:cubicBezTo>
                <a:cubicBezTo>
                  <a:pt x="354" y="13474"/>
                  <a:pt x="1053" y="12722"/>
                  <a:pt x="1357" y="12695"/>
                </a:cubicBezTo>
                <a:cubicBezTo>
                  <a:pt x="4417" y="14709"/>
                  <a:pt x="4453" y="10446"/>
                  <a:pt x="6388" y="9381"/>
                </a:cubicBezTo>
                <a:cubicBezTo>
                  <a:pt x="4372" y="9740"/>
                  <a:pt x="3632" y="9119"/>
                  <a:pt x="2755" y="8282"/>
                </a:cubicBezTo>
                <a:lnTo>
                  <a:pt x="1418" y="8420"/>
                </a:lnTo>
                <a:cubicBezTo>
                  <a:pt x="1164" y="8217"/>
                  <a:pt x="1170" y="8093"/>
                  <a:pt x="1251" y="7576"/>
                </a:cubicBezTo>
                <a:lnTo>
                  <a:pt x="1950" y="7400"/>
                </a:lnTo>
                <a:cubicBezTo>
                  <a:pt x="1813" y="7217"/>
                  <a:pt x="1372" y="7014"/>
                  <a:pt x="1068" y="6164"/>
                </a:cubicBezTo>
                <a:cubicBezTo>
                  <a:pt x="1205" y="5007"/>
                  <a:pt x="1859" y="4713"/>
                  <a:pt x="2345" y="4634"/>
                </a:cubicBezTo>
                <a:cubicBezTo>
                  <a:pt x="2504" y="5105"/>
                  <a:pt x="2694" y="5223"/>
                  <a:pt x="2868" y="5517"/>
                </a:cubicBezTo>
                <a:lnTo>
                  <a:pt x="3071" y="4356"/>
                </a:lnTo>
                <a:close/>
              </a:path>
            </a:pathLst>
          </a:custGeom>
          <a:gradFill>
            <a:gsLst>
              <a:gs pos="0">
                <a:srgbClr val="562F00"/>
              </a:gs>
              <a:gs pos="50000">
                <a:srgbClr val="7C4500"/>
              </a:gs>
              <a:gs pos="100000">
                <a:srgbClr val="945200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" name="CaixaDeTexto 1">
            <a:extLst>
              <a:ext uri="{FF2B5EF4-FFF2-40B4-BE49-F238E27FC236}">
                <a16:creationId xmlns:a16="http://schemas.microsoft.com/office/drawing/2014/main" id="{46B1951F-D1C6-534E-9008-F9D8AB021085}"/>
              </a:ext>
            </a:extLst>
          </p:cNvPr>
          <p:cNvSpPr txBox="1"/>
          <p:nvPr/>
        </p:nvSpPr>
        <p:spPr>
          <a:xfrm rot="16491515">
            <a:off x="5062445" y="1440670"/>
            <a:ext cx="1588255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TRAQUÉIA</a:t>
            </a:r>
          </a:p>
        </p:txBody>
      </p:sp>
      <p:sp>
        <p:nvSpPr>
          <p:cNvPr id="15" name="CaixaDeTexto 13">
            <a:extLst>
              <a:ext uri="{FF2B5EF4-FFF2-40B4-BE49-F238E27FC236}">
                <a16:creationId xmlns:a16="http://schemas.microsoft.com/office/drawing/2014/main" id="{F9E84725-5DEC-0747-B7EF-3FBD0BC01EE2}"/>
              </a:ext>
            </a:extLst>
          </p:cNvPr>
          <p:cNvSpPr txBox="1"/>
          <p:nvPr/>
        </p:nvSpPr>
        <p:spPr>
          <a:xfrm rot="20184846">
            <a:off x="4785332" y="2503652"/>
            <a:ext cx="66369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BFD</a:t>
            </a:r>
          </a:p>
        </p:txBody>
      </p:sp>
      <p:sp>
        <p:nvSpPr>
          <p:cNvPr id="19" name="CaixaDeTexto 14">
            <a:extLst>
              <a:ext uri="{FF2B5EF4-FFF2-40B4-BE49-F238E27FC236}">
                <a16:creationId xmlns:a16="http://schemas.microsoft.com/office/drawing/2014/main" id="{8CA77161-4A95-F841-891E-92121CA93F6C}"/>
              </a:ext>
            </a:extLst>
          </p:cNvPr>
          <p:cNvSpPr txBox="1"/>
          <p:nvPr/>
        </p:nvSpPr>
        <p:spPr>
          <a:xfrm rot="1457661">
            <a:off x="6402678" y="2870707"/>
            <a:ext cx="62585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BFE</a:t>
            </a:r>
          </a:p>
        </p:txBody>
      </p:sp>
      <p:sp>
        <p:nvSpPr>
          <p:cNvPr id="20" name="CaixaDeTexto 15">
            <a:extLst>
              <a:ext uri="{FF2B5EF4-FFF2-40B4-BE49-F238E27FC236}">
                <a16:creationId xmlns:a16="http://schemas.microsoft.com/office/drawing/2014/main" id="{AB496C28-F5D2-DD46-809B-906E56C23505}"/>
              </a:ext>
            </a:extLst>
          </p:cNvPr>
          <p:cNvSpPr txBox="1"/>
          <p:nvPr/>
        </p:nvSpPr>
        <p:spPr>
          <a:xfrm rot="275720">
            <a:off x="3534587" y="2496013"/>
            <a:ext cx="832692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BLSD</a:t>
            </a:r>
          </a:p>
        </p:txBody>
      </p:sp>
      <p:sp>
        <p:nvSpPr>
          <p:cNvPr id="21" name="CaixaDeTexto 16">
            <a:extLst>
              <a:ext uri="{FF2B5EF4-FFF2-40B4-BE49-F238E27FC236}">
                <a16:creationId xmlns:a16="http://schemas.microsoft.com/office/drawing/2014/main" id="{1144C33C-76CF-1646-9CF8-ACBD4DF3154F}"/>
              </a:ext>
            </a:extLst>
          </p:cNvPr>
          <p:cNvSpPr txBox="1"/>
          <p:nvPr/>
        </p:nvSpPr>
        <p:spPr>
          <a:xfrm rot="20068898">
            <a:off x="8172649" y="3014634"/>
            <a:ext cx="794852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BLSE</a:t>
            </a:r>
          </a:p>
        </p:txBody>
      </p:sp>
      <p:sp>
        <p:nvSpPr>
          <p:cNvPr id="22" name="CaixaDeTexto 17">
            <a:extLst>
              <a:ext uri="{FF2B5EF4-FFF2-40B4-BE49-F238E27FC236}">
                <a16:creationId xmlns:a16="http://schemas.microsoft.com/office/drawing/2014/main" id="{ED999825-1E6B-D74D-8740-DE1C22F2BEA5}"/>
              </a:ext>
            </a:extLst>
          </p:cNvPr>
          <p:cNvSpPr txBox="1"/>
          <p:nvPr/>
        </p:nvSpPr>
        <p:spPr>
          <a:xfrm rot="18686190">
            <a:off x="3868296" y="3544926"/>
            <a:ext cx="41366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BI</a:t>
            </a:r>
          </a:p>
        </p:txBody>
      </p:sp>
      <p:sp>
        <p:nvSpPr>
          <p:cNvPr id="23" name="CaixaDeTexto 18">
            <a:extLst>
              <a:ext uri="{FF2B5EF4-FFF2-40B4-BE49-F238E27FC236}">
                <a16:creationId xmlns:a16="http://schemas.microsoft.com/office/drawing/2014/main" id="{B933F4D1-0295-F444-9209-7682519E8DCF}"/>
              </a:ext>
            </a:extLst>
          </p:cNvPr>
          <p:cNvSpPr txBox="1"/>
          <p:nvPr/>
        </p:nvSpPr>
        <p:spPr>
          <a:xfrm rot="20039211">
            <a:off x="2913456" y="4182151"/>
            <a:ext cx="704216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BLM</a:t>
            </a:r>
          </a:p>
        </p:txBody>
      </p:sp>
      <p:sp>
        <p:nvSpPr>
          <p:cNvPr id="24" name="CaixaDeTexto 19">
            <a:extLst>
              <a:ext uri="{FF2B5EF4-FFF2-40B4-BE49-F238E27FC236}">
                <a16:creationId xmlns:a16="http://schemas.microsoft.com/office/drawing/2014/main" id="{3FAC57BF-57FB-B943-B8A0-5D11DF3CCE0D}"/>
              </a:ext>
            </a:extLst>
          </p:cNvPr>
          <p:cNvSpPr txBox="1"/>
          <p:nvPr/>
        </p:nvSpPr>
        <p:spPr>
          <a:xfrm rot="17831232">
            <a:off x="3089197" y="4560999"/>
            <a:ext cx="775542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BLID</a:t>
            </a:r>
          </a:p>
        </p:txBody>
      </p:sp>
      <p:sp>
        <p:nvSpPr>
          <p:cNvPr id="25" name="CaixaDeTexto 20">
            <a:extLst>
              <a:ext uri="{FF2B5EF4-FFF2-40B4-BE49-F238E27FC236}">
                <a16:creationId xmlns:a16="http://schemas.microsoft.com/office/drawing/2014/main" id="{024E7694-C82C-E245-A2E9-1AC9F956DA38}"/>
              </a:ext>
            </a:extLst>
          </p:cNvPr>
          <p:cNvSpPr txBox="1"/>
          <p:nvPr/>
        </p:nvSpPr>
        <p:spPr>
          <a:xfrm rot="4112058">
            <a:off x="7789309" y="4095139"/>
            <a:ext cx="737702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BLIE</a:t>
            </a:r>
          </a:p>
        </p:txBody>
      </p:sp>
      <p:sp>
        <p:nvSpPr>
          <p:cNvPr id="26" name="CaixaDeTexto 21">
            <a:extLst>
              <a:ext uri="{FF2B5EF4-FFF2-40B4-BE49-F238E27FC236}">
                <a16:creationId xmlns:a16="http://schemas.microsoft.com/office/drawing/2014/main" id="{CE13B45A-DAF6-F347-AF35-7FC1AC1226F4}"/>
              </a:ext>
            </a:extLst>
          </p:cNvPr>
          <p:cNvSpPr txBox="1"/>
          <p:nvPr/>
        </p:nvSpPr>
        <p:spPr>
          <a:xfrm>
            <a:off x="3316563" y="1404928"/>
            <a:ext cx="95251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4472C4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APICAL</a:t>
            </a:r>
          </a:p>
        </p:txBody>
      </p:sp>
      <p:sp>
        <p:nvSpPr>
          <p:cNvPr id="27" name="CaixaDeTexto 22">
            <a:extLst>
              <a:ext uri="{FF2B5EF4-FFF2-40B4-BE49-F238E27FC236}">
                <a16:creationId xmlns:a16="http://schemas.microsoft.com/office/drawing/2014/main" id="{390E2C0D-A1B0-514C-9F2B-3B95A4980930}"/>
              </a:ext>
            </a:extLst>
          </p:cNvPr>
          <p:cNvSpPr txBox="1"/>
          <p:nvPr/>
        </p:nvSpPr>
        <p:spPr>
          <a:xfrm>
            <a:off x="1227785" y="1654021"/>
            <a:ext cx="134136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ED7D31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POSTERIOR</a:t>
            </a:r>
          </a:p>
        </p:txBody>
      </p:sp>
      <p:sp>
        <p:nvSpPr>
          <p:cNvPr id="28" name="CaixaDeTexto 26">
            <a:extLst>
              <a:ext uri="{FF2B5EF4-FFF2-40B4-BE49-F238E27FC236}">
                <a16:creationId xmlns:a16="http://schemas.microsoft.com/office/drawing/2014/main" id="{40DED597-5EEC-B845-BB9C-C8DB8B643CE2}"/>
              </a:ext>
            </a:extLst>
          </p:cNvPr>
          <p:cNvSpPr txBox="1"/>
          <p:nvPr/>
        </p:nvSpPr>
        <p:spPr>
          <a:xfrm>
            <a:off x="1234122" y="2510387"/>
            <a:ext cx="124516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A5A5A5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ANTERIOR</a:t>
            </a:r>
          </a:p>
        </p:txBody>
      </p:sp>
      <p:sp>
        <p:nvSpPr>
          <p:cNvPr id="29" name="CaixaDeTexto 27">
            <a:extLst>
              <a:ext uri="{FF2B5EF4-FFF2-40B4-BE49-F238E27FC236}">
                <a16:creationId xmlns:a16="http://schemas.microsoft.com/office/drawing/2014/main" id="{FF2C76C4-731C-974C-B183-EFD4761A3C43}"/>
              </a:ext>
            </a:extLst>
          </p:cNvPr>
          <p:cNvSpPr txBox="1"/>
          <p:nvPr/>
        </p:nvSpPr>
        <p:spPr>
          <a:xfrm>
            <a:off x="1202042" y="3976700"/>
            <a:ext cx="111589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FFC00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LATERAL</a:t>
            </a:r>
          </a:p>
        </p:txBody>
      </p:sp>
      <p:sp>
        <p:nvSpPr>
          <p:cNvPr id="30" name="CaixaDeTexto 28">
            <a:extLst>
              <a:ext uri="{FF2B5EF4-FFF2-40B4-BE49-F238E27FC236}">
                <a16:creationId xmlns:a16="http://schemas.microsoft.com/office/drawing/2014/main" id="{8D71F0F2-4769-FA48-8AD3-D08EC5C5EC86}"/>
              </a:ext>
            </a:extLst>
          </p:cNvPr>
          <p:cNvSpPr txBox="1"/>
          <p:nvPr/>
        </p:nvSpPr>
        <p:spPr>
          <a:xfrm>
            <a:off x="1066384" y="4782243"/>
            <a:ext cx="96171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70AD47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MEDIAL</a:t>
            </a:r>
          </a:p>
        </p:txBody>
      </p:sp>
      <p:sp>
        <p:nvSpPr>
          <p:cNvPr id="31" name="CaixaDeTexto 29">
            <a:extLst>
              <a:ext uri="{FF2B5EF4-FFF2-40B4-BE49-F238E27FC236}">
                <a16:creationId xmlns:a16="http://schemas.microsoft.com/office/drawing/2014/main" id="{FB9E123B-7D10-FB4A-9624-AB31B2088645}"/>
              </a:ext>
            </a:extLst>
          </p:cNvPr>
          <p:cNvSpPr txBox="1"/>
          <p:nvPr/>
        </p:nvSpPr>
        <p:spPr>
          <a:xfrm>
            <a:off x="253064" y="5354524"/>
            <a:ext cx="206584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FF000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BASAL ANTERIOR</a:t>
            </a:r>
          </a:p>
        </p:txBody>
      </p:sp>
      <p:sp>
        <p:nvSpPr>
          <p:cNvPr id="32" name="CaixaDeTexto 30">
            <a:extLst>
              <a:ext uri="{FF2B5EF4-FFF2-40B4-BE49-F238E27FC236}">
                <a16:creationId xmlns:a16="http://schemas.microsoft.com/office/drawing/2014/main" id="{1CAA3F8B-5F01-874D-B9FF-3B3F4811F860}"/>
              </a:ext>
            </a:extLst>
          </p:cNvPr>
          <p:cNvSpPr txBox="1"/>
          <p:nvPr/>
        </p:nvSpPr>
        <p:spPr>
          <a:xfrm>
            <a:off x="544000" y="6184821"/>
            <a:ext cx="193657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7030A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BASAL LATERAL</a:t>
            </a:r>
          </a:p>
        </p:txBody>
      </p:sp>
      <p:sp>
        <p:nvSpPr>
          <p:cNvPr id="33" name="CaixaDeTexto 31">
            <a:extLst>
              <a:ext uri="{FF2B5EF4-FFF2-40B4-BE49-F238E27FC236}">
                <a16:creationId xmlns:a16="http://schemas.microsoft.com/office/drawing/2014/main" id="{AF33252D-F505-1647-8781-6908D4C8F240}"/>
              </a:ext>
            </a:extLst>
          </p:cNvPr>
          <p:cNvSpPr txBox="1"/>
          <p:nvPr/>
        </p:nvSpPr>
        <p:spPr>
          <a:xfrm>
            <a:off x="3211533" y="6342227"/>
            <a:ext cx="2162037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BASAL POSTERIOR</a:t>
            </a:r>
          </a:p>
        </p:txBody>
      </p:sp>
      <p:sp>
        <p:nvSpPr>
          <p:cNvPr id="34" name="CaixaDeTexto 32">
            <a:extLst>
              <a:ext uri="{FF2B5EF4-FFF2-40B4-BE49-F238E27FC236}">
                <a16:creationId xmlns:a16="http://schemas.microsoft.com/office/drawing/2014/main" id="{8399AB83-F0AF-B646-9473-E1FEE3BC8937}"/>
              </a:ext>
            </a:extLst>
          </p:cNvPr>
          <p:cNvSpPr txBox="1"/>
          <p:nvPr/>
        </p:nvSpPr>
        <p:spPr>
          <a:xfrm>
            <a:off x="3735436" y="5717639"/>
            <a:ext cx="17823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FF8AD8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BASAL MEDIAL</a:t>
            </a:r>
          </a:p>
        </p:txBody>
      </p:sp>
      <p:sp>
        <p:nvSpPr>
          <p:cNvPr id="35" name="CaixaDeTexto 33">
            <a:extLst>
              <a:ext uri="{FF2B5EF4-FFF2-40B4-BE49-F238E27FC236}">
                <a16:creationId xmlns:a16="http://schemas.microsoft.com/office/drawing/2014/main" id="{84FD5D53-DD37-4E4E-8573-8E41A0BDE173}"/>
              </a:ext>
            </a:extLst>
          </p:cNvPr>
          <p:cNvSpPr txBox="1"/>
          <p:nvPr/>
        </p:nvSpPr>
        <p:spPr>
          <a:xfrm>
            <a:off x="9264455" y="1054031"/>
            <a:ext cx="2041363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>
                <a:solidFill>
                  <a:srgbClr val="4472C4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pPr>
            <a:r>
              <a:t>APICO</a:t>
            </a:r>
            <a:r>
              <a:rPr>
                <a:solidFill>
                  <a:srgbClr val="ED7D31"/>
                </a:solidFill>
              </a:rPr>
              <a:t>POSTERIOR</a:t>
            </a:r>
          </a:p>
        </p:txBody>
      </p:sp>
      <p:sp>
        <p:nvSpPr>
          <p:cNvPr id="36" name="CaixaDeTexto 34">
            <a:extLst>
              <a:ext uri="{FF2B5EF4-FFF2-40B4-BE49-F238E27FC236}">
                <a16:creationId xmlns:a16="http://schemas.microsoft.com/office/drawing/2014/main" id="{15FFB9B3-F836-5049-A358-6D1AA7AF5A8F}"/>
              </a:ext>
            </a:extLst>
          </p:cNvPr>
          <p:cNvSpPr txBox="1"/>
          <p:nvPr/>
        </p:nvSpPr>
        <p:spPr>
          <a:xfrm>
            <a:off x="9694501" y="1948920"/>
            <a:ext cx="124516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A5A5A5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ANTERIOR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39FD167D-92DD-C741-9DB6-8DC34E53B5C9}"/>
              </a:ext>
            </a:extLst>
          </p:cNvPr>
          <p:cNvSpPr txBox="1"/>
          <p:nvPr/>
        </p:nvSpPr>
        <p:spPr>
          <a:xfrm>
            <a:off x="10032737" y="2715678"/>
            <a:ext cx="2410245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FFC00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rPr dirty="0"/>
              <a:t>LINGULAR SUPERIOR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E506F918-96C2-484F-8A9E-5B68181FB252}"/>
              </a:ext>
            </a:extLst>
          </p:cNvPr>
          <p:cNvSpPr txBox="1"/>
          <p:nvPr/>
        </p:nvSpPr>
        <p:spPr>
          <a:xfrm>
            <a:off x="9602606" y="3180882"/>
            <a:ext cx="234348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70AD47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LINGULAR INFERIOR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FC400B4-07AE-414D-8AEA-F07752091442}"/>
              </a:ext>
            </a:extLst>
          </p:cNvPr>
          <p:cNvSpPr txBox="1"/>
          <p:nvPr/>
        </p:nvSpPr>
        <p:spPr>
          <a:xfrm>
            <a:off x="3700244" y="5150307"/>
            <a:ext cx="121921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94520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SUPERIOR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94EACD3-9947-754C-BD37-DEDF8460B86F}"/>
              </a:ext>
            </a:extLst>
          </p:cNvPr>
          <p:cNvSpPr txBox="1"/>
          <p:nvPr/>
        </p:nvSpPr>
        <p:spPr>
          <a:xfrm>
            <a:off x="8636408" y="3892316"/>
            <a:ext cx="121921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94520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SUPERIOR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53BD4D70-0986-3643-9265-9905322C05F0}"/>
              </a:ext>
            </a:extLst>
          </p:cNvPr>
          <p:cNvSpPr txBox="1"/>
          <p:nvPr/>
        </p:nvSpPr>
        <p:spPr>
          <a:xfrm>
            <a:off x="9292196" y="5530221"/>
            <a:ext cx="267894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>
                <a:solidFill>
                  <a:srgbClr val="FF000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pPr>
            <a:r>
              <a:t>BASAL ANTERO</a:t>
            </a:r>
            <a:r>
              <a:rPr>
                <a:solidFill>
                  <a:srgbClr val="FF8AD8"/>
                </a:solidFill>
              </a:rPr>
              <a:t>MEDIAL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D649D92A-040A-254B-913E-32D92DDC71F0}"/>
              </a:ext>
            </a:extLst>
          </p:cNvPr>
          <p:cNvSpPr txBox="1"/>
          <p:nvPr/>
        </p:nvSpPr>
        <p:spPr>
          <a:xfrm>
            <a:off x="5625931" y="6244002"/>
            <a:ext cx="2162037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BASAL POSTERIOR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C2156A75-7E7E-D149-93F2-DA787F548631}"/>
              </a:ext>
            </a:extLst>
          </p:cNvPr>
          <p:cNvSpPr txBox="1"/>
          <p:nvPr/>
        </p:nvSpPr>
        <p:spPr>
          <a:xfrm>
            <a:off x="8607048" y="6194889"/>
            <a:ext cx="193657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7030A0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BASAL LATERAL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FA6CD17A-62ED-6C4A-8EF7-8D43B0B4FF3E}"/>
              </a:ext>
            </a:extLst>
          </p:cNvPr>
          <p:cNvSpPr txBox="1"/>
          <p:nvPr/>
        </p:nvSpPr>
        <p:spPr>
          <a:xfrm>
            <a:off x="4187698" y="1205721"/>
            <a:ext cx="1145343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800">
                <a:solidFill>
                  <a:srgbClr val="548235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t>10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07D89310-B412-684A-8351-92B9DF30DCC8}"/>
              </a:ext>
            </a:extLst>
          </p:cNvPr>
          <p:cNvSpPr txBox="1"/>
          <p:nvPr/>
        </p:nvSpPr>
        <p:spPr>
          <a:xfrm>
            <a:off x="6726077" y="1169040"/>
            <a:ext cx="1145342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800">
                <a:solidFill>
                  <a:srgbClr val="548235"/>
                </a:solidFill>
                <a:latin typeface="Gill Sans UltraBold"/>
                <a:ea typeface="Gill Sans UltraBold"/>
                <a:cs typeface="Gill Sans UltraBold"/>
                <a:sym typeface="Gill Sans UltraBold"/>
              </a:defRPr>
            </a:lvl1pPr>
          </a:lstStyle>
          <a:p>
            <a:r>
              <a:rPr dirty="0"/>
              <a:t>08</a:t>
            </a:r>
          </a:p>
        </p:txBody>
      </p:sp>
      <p:pic>
        <p:nvPicPr>
          <p:cNvPr id="46" name="Imagem 45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C1763E26-31E5-EE40-9B58-358A54D6A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1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AD0476-59F8-834E-A34C-07EB2B716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Anatomia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9622823B-4133-5B42-8DD4-BCDCFA0911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7424" y="2109556"/>
          <a:ext cx="11537151" cy="4383319"/>
        </p:xfrm>
        <a:graphic>
          <a:graphicData uri="http://schemas.openxmlformats.org/drawingml/2006/table">
            <a:tbl>
              <a:tblPr/>
              <a:tblGrid>
                <a:gridCol w="2157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2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4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53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081">
                <a:tc grid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PULMÃO DIREITO</a:t>
                      </a:r>
                    </a:p>
                  </a:txBody>
                  <a:tcPr marL="45720" marR="45720" anchor="ctr" horzOverflow="overflow">
                    <a:lnR w="76200">
                      <a:solidFill>
                        <a:srgbClr val="FFFFFF"/>
                      </a:solidFill>
                    </a:lnR>
                    <a:lnB w="57150">
                      <a:solidFill>
                        <a:srgbClr val="FFFFFF"/>
                      </a:solidFill>
                    </a:lnB>
                    <a:solidFill>
                      <a:srgbClr val="97A7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 dirty="0"/>
                        <a:t>PULMÃO ESQUERDO</a:t>
                      </a:r>
                    </a:p>
                  </a:txBody>
                  <a:tcPr marL="45720" marR="45720" anchor="ctr" horzOverflow="overflow">
                    <a:lnL w="76200">
                      <a:solidFill>
                        <a:srgbClr val="FFFFFF"/>
                      </a:solidFill>
                    </a:lnL>
                    <a:lnB w="57150">
                      <a:solidFill>
                        <a:srgbClr val="FFFFFF"/>
                      </a:solidFill>
                    </a:lnB>
                    <a:solidFill>
                      <a:srgbClr val="97A7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pt-BR" sz="1700" b="1" dirty="0"/>
                        <a:t>LOBOS</a:t>
                      </a:r>
                      <a:endParaRPr sz="1700" b="1"/>
                    </a:p>
                  </a:txBody>
                  <a:tcPr marL="45720" marR="45720" anchor="ctr" horzOverflow="overflow"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BAC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BRÔNQUIO SEGMENTAR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BAC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pt-BR" sz="1700" b="1" dirty="0"/>
                        <a:t>LOBOS</a:t>
                      </a:r>
                      <a:endParaRPr sz="1700" b="1"/>
                    </a:p>
                  </a:txBody>
                  <a:tcPr marL="45720" marR="45720" anchor="ctr" horzOverflow="overflow">
                    <a:lnL w="76200">
                      <a:solidFill>
                        <a:srgbClr val="FFFFFF"/>
                      </a:solidFill>
                    </a:lnL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BAC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DIVISÃO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BAC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BRÔNQUIO SEGMENTAR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BAC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01">
                <a:tc rowSpan="5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SUPERIOR</a:t>
                      </a:r>
                    </a:p>
                  </a:txBody>
                  <a:tcPr marL="45720" marR="45720" anchor="ctr" horzOverflow="overflow"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APICAL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SUPERIOR</a:t>
                      </a:r>
                    </a:p>
                  </a:txBody>
                  <a:tcPr marL="45720" marR="45720" anchor="ctr" horzOverflow="overflow">
                    <a:lnL w="76200">
                      <a:solidFill>
                        <a:srgbClr val="FFFFFF"/>
                      </a:solidFill>
                    </a:lnL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DIVISÃO SUPERIOR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APICOPOSTERIOR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POSTERIOR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7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ANTERIOR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5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ANTERIOR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00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DIVISÃO INFERIOR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SUPERIOR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525">
                <a:tc rowSpan="3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MÉDIO</a:t>
                      </a:r>
                    </a:p>
                  </a:txBody>
                  <a:tcPr marL="45720" marR="45720" anchor="ctr" horzOverflow="overflow"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LATERAL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5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INFERIOR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0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MEDIAL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lnB w="57150">
                      <a:solidFill>
                        <a:srgbClr val="FFFFFF"/>
                      </a:solidFill>
                    </a:lnB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301">
                <a:tc rowSpan="8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INFERIOR</a:t>
                      </a:r>
                    </a:p>
                  </a:txBody>
                  <a:tcPr marL="45720" marR="45720" anchor="ctr" horzOverflow="overflow"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SUPERIOR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b="1"/>
                        <a:t>INFERIOR</a:t>
                      </a:r>
                    </a:p>
                  </a:txBody>
                  <a:tcPr marL="45720" marR="45720" anchor="ctr" horzOverflow="overflow">
                    <a:lnL w="76200">
                      <a:solidFill>
                        <a:srgbClr val="FFFFFF"/>
                      </a:solidFill>
                    </a:lnL>
                    <a:lnR w="57150">
                      <a:solidFill>
                        <a:srgbClr val="FFFFFF"/>
                      </a:solidFill>
                    </a:lnR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SUPERIOR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T w="57150">
                      <a:solidFill>
                        <a:srgbClr val="FFFFFF"/>
                      </a:solidFill>
                    </a:lnT>
                    <a:solidFill>
                      <a:srgbClr val="DCE2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BASAL MEDIAL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7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BASAL ANTEROMEDIAL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solidFill>
                      <a:srgbClr val="DCE2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BASAL ANTERIOR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7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BASAL LATERAL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solidFill>
                      <a:srgbClr val="DCE2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BASAL LATERAL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7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/>
                        <a:t>BASAL POSTERIOR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solidFill>
                      <a:srgbClr val="DCE2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10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700" dirty="0"/>
                        <a:t>BASAL POSTERIOR</a:t>
                      </a:r>
                    </a:p>
                  </a:txBody>
                  <a:tcPr marL="45720" marR="45720" anchor="ctr" horzOverflow="overflow">
                    <a:lnL w="57150">
                      <a:solidFill>
                        <a:srgbClr val="FFFFFF"/>
                      </a:solidFill>
                    </a:lnL>
                    <a:lnR w="76200">
                      <a:solidFill>
                        <a:srgbClr val="FFFFFF"/>
                      </a:solidFill>
                    </a:lnR>
                    <a:solidFill>
                      <a:srgbClr val="DCE2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5" name="Imagem 4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44C9F79B-DD1C-5240-A3A3-2595F69D9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15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AD0476-59F8-834E-A34C-07EB2B71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Anatomia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089BB4"/>
          </a:solidFill>
          <a:ln w="38100" cap="rnd">
            <a:solidFill>
              <a:srgbClr val="089BB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9DDBAF1-417A-7447-B44A-5CB060272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4887" y="2642616"/>
            <a:ext cx="5584722" cy="3895344"/>
          </a:xfrm>
          <a:prstGeom prst="rect">
            <a:avLst/>
          </a:prstGeom>
          <a:noFill/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C4B7633-3217-5A49-B32A-CE524EB941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254496" y="2688405"/>
            <a:ext cx="5614416" cy="3803766"/>
          </a:xfrm>
          <a:prstGeom prst="rect">
            <a:avLst/>
          </a:prstGeom>
          <a:noFill/>
        </p:spPr>
      </p:pic>
      <p:pic>
        <p:nvPicPr>
          <p:cNvPr id="13" name="Imagem 12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EB9A7E53-F6BB-0547-ABB3-B3807858C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97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AD0476-59F8-834E-A34C-07EB2B716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Anatomia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089BB4"/>
          </a:solidFill>
          <a:ln w="38100" cap="rnd">
            <a:solidFill>
              <a:srgbClr val="089BB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D7A1FDBA-4E6C-F947-A439-78E70647E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11808"/>
            <a:ext cx="432038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8DB0D65D-E3A8-FE49-8139-9B69D232D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7174" y="2311808"/>
            <a:ext cx="428559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CDC8636-1F63-5840-A1C8-8063977C6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91472" y="2597560"/>
            <a:ext cx="400052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Imagem 18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8ECCAA3C-FB11-D247-8636-A4A13BF26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03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634B2F-87C9-45D9-AE29-34A7EEC94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C7256C-D203-6F4D-B91F-669018DEB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180" y="462933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300" dirty="0" err="1"/>
              <a:t>Anatomia</a:t>
            </a:r>
            <a:r>
              <a:rPr lang="en-US" sz="3300" dirty="0"/>
              <a:t> Rx</a:t>
            </a:r>
          </a:p>
        </p:txBody>
      </p:sp>
      <p:pic>
        <p:nvPicPr>
          <p:cNvPr id="9" name="Espaço Reservado para Conteúdo 3">
            <a:extLst>
              <a:ext uri="{FF2B5EF4-FFF2-40B4-BE49-F238E27FC236}">
                <a16:creationId xmlns:a16="http://schemas.microsoft.com/office/drawing/2014/main" id="{F6C5F8DB-6A96-1B4D-8863-7921E655C6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-71" r="2" b="13541"/>
          <a:stretch/>
        </p:blipFill>
        <p:spPr>
          <a:xfrm>
            <a:off x="550980" y="1625600"/>
            <a:ext cx="5365295" cy="5101770"/>
          </a:xfrm>
          <a:custGeom>
            <a:avLst/>
            <a:gdLst/>
            <a:ahLst/>
            <a:cxnLst/>
            <a:rect l="l" t="t" r="r" b="b"/>
            <a:pathLst>
              <a:path w="5365295" h="3870137">
                <a:moveTo>
                  <a:pt x="630394" y="88"/>
                </a:moveTo>
                <a:cubicBezTo>
                  <a:pt x="694916" y="-651"/>
                  <a:pt x="759405" y="3256"/>
                  <a:pt x="823565" y="14026"/>
                </a:cubicBezTo>
                <a:cubicBezTo>
                  <a:pt x="965677" y="37078"/>
                  <a:pt x="1110037" y="43118"/>
                  <a:pt x="1253579" y="32022"/>
                </a:cubicBezTo>
                <a:cubicBezTo>
                  <a:pt x="1395167" y="22301"/>
                  <a:pt x="1537016" y="21644"/>
                  <a:pt x="1678997" y="24402"/>
                </a:cubicBezTo>
                <a:cubicBezTo>
                  <a:pt x="1807056" y="26898"/>
                  <a:pt x="1935246" y="26504"/>
                  <a:pt x="2063305" y="19411"/>
                </a:cubicBezTo>
                <a:cubicBezTo>
                  <a:pt x="2207124" y="11268"/>
                  <a:pt x="2350943" y="4307"/>
                  <a:pt x="2494633" y="20463"/>
                </a:cubicBezTo>
                <a:cubicBezTo>
                  <a:pt x="2619683" y="36013"/>
                  <a:pt x="2745574" y="43775"/>
                  <a:pt x="2871584" y="43709"/>
                </a:cubicBezTo>
                <a:cubicBezTo>
                  <a:pt x="3038652" y="41871"/>
                  <a:pt x="3205324" y="28869"/>
                  <a:pt x="3372130" y="21382"/>
                </a:cubicBezTo>
                <a:cubicBezTo>
                  <a:pt x="3600928" y="11137"/>
                  <a:pt x="3829857" y="2337"/>
                  <a:pt x="4058787" y="18098"/>
                </a:cubicBezTo>
                <a:cubicBezTo>
                  <a:pt x="4217054" y="29526"/>
                  <a:pt x="4375321" y="40033"/>
                  <a:pt x="4534246" y="31233"/>
                </a:cubicBezTo>
                <a:cubicBezTo>
                  <a:pt x="4646411" y="25059"/>
                  <a:pt x="4758709" y="16128"/>
                  <a:pt x="4871138" y="22039"/>
                </a:cubicBezTo>
                <a:lnTo>
                  <a:pt x="5012876" y="26608"/>
                </a:lnTo>
                <a:lnTo>
                  <a:pt x="5012876" y="26747"/>
                </a:lnTo>
                <a:lnTo>
                  <a:pt x="5028853" y="27123"/>
                </a:lnTo>
                <a:lnTo>
                  <a:pt x="5088657" y="29050"/>
                </a:lnTo>
                <a:lnTo>
                  <a:pt x="5114033" y="28660"/>
                </a:lnTo>
                <a:lnTo>
                  <a:pt x="5114033" y="27250"/>
                </a:lnTo>
                <a:lnTo>
                  <a:pt x="5284938" y="21923"/>
                </a:lnTo>
                <a:lnTo>
                  <a:pt x="5358186" y="22130"/>
                </a:lnTo>
                <a:lnTo>
                  <a:pt x="5362767" y="198508"/>
                </a:lnTo>
                <a:cubicBezTo>
                  <a:pt x="5373003" y="379474"/>
                  <a:pt x="5349645" y="559126"/>
                  <a:pt x="5337572" y="739042"/>
                </a:cubicBezTo>
                <a:cubicBezTo>
                  <a:pt x="5329015" y="887933"/>
                  <a:pt x="5329986" y="1037233"/>
                  <a:pt x="5340458" y="1186008"/>
                </a:cubicBezTo>
                <a:cubicBezTo>
                  <a:pt x="5355680" y="1432455"/>
                  <a:pt x="5357780" y="1678904"/>
                  <a:pt x="5349251" y="1925615"/>
                </a:cubicBezTo>
                <a:cubicBezTo>
                  <a:pt x="5345051" y="2048445"/>
                  <a:pt x="5346757" y="2171145"/>
                  <a:pt x="5352007" y="2293844"/>
                </a:cubicBezTo>
                <a:cubicBezTo>
                  <a:pt x="5364211" y="2575199"/>
                  <a:pt x="5350562" y="2856292"/>
                  <a:pt x="5346495" y="3137517"/>
                </a:cubicBezTo>
                <a:cubicBezTo>
                  <a:pt x="5344921" y="3244599"/>
                  <a:pt x="5345182" y="3351683"/>
                  <a:pt x="5351087" y="3458635"/>
                </a:cubicBezTo>
                <a:cubicBezTo>
                  <a:pt x="5357649" y="3579825"/>
                  <a:pt x="5359519" y="3701015"/>
                  <a:pt x="5358813" y="3822205"/>
                </a:cubicBezTo>
                <a:lnTo>
                  <a:pt x="5358074" y="3857001"/>
                </a:lnTo>
                <a:lnTo>
                  <a:pt x="5118462" y="3843392"/>
                </a:lnTo>
                <a:cubicBezTo>
                  <a:pt x="5035866" y="3841379"/>
                  <a:pt x="4953191" y="3842037"/>
                  <a:pt x="4870592" y="3845370"/>
                </a:cubicBezTo>
                <a:cubicBezTo>
                  <a:pt x="4704245" y="3852194"/>
                  <a:pt x="4538043" y="3870828"/>
                  <a:pt x="4371404" y="3855213"/>
                </a:cubicBezTo>
                <a:cubicBezTo>
                  <a:pt x="4084590" y="3828048"/>
                  <a:pt x="3798799" y="3856393"/>
                  <a:pt x="3512714" y="3865448"/>
                </a:cubicBezTo>
                <a:cubicBezTo>
                  <a:pt x="3291553" y="3873720"/>
                  <a:pt x="3069997" y="3867668"/>
                  <a:pt x="2849798" y="3847339"/>
                </a:cubicBezTo>
                <a:cubicBezTo>
                  <a:pt x="2633967" y="3827364"/>
                  <a:pt x="2416331" y="3829390"/>
                  <a:pt x="2201012" y="3853375"/>
                </a:cubicBezTo>
                <a:cubicBezTo>
                  <a:pt x="2104727" y="3861664"/>
                  <a:pt x="2007787" y="3862013"/>
                  <a:pt x="1911432" y="3854425"/>
                </a:cubicBezTo>
                <a:cubicBezTo>
                  <a:pt x="1757959" y="3845281"/>
                  <a:pt x="1603920" y="3847431"/>
                  <a:pt x="1450841" y="3860855"/>
                </a:cubicBezTo>
                <a:cubicBezTo>
                  <a:pt x="1249680" y="3879096"/>
                  <a:pt x="1047937" y="3865973"/>
                  <a:pt x="846628" y="3859280"/>
                </a:cubicBezTo>
                <a:cubicBezTo>
                  <a:pt x="695138" y="3854293"/>
                  <a:pt x="543792" y="3851275"/>
                  <a:pt x="392303" y="3855999"/>
                </a:cubicBezTo>
                <a:lnTo>
                  <a:pt x="32261" y="3854308"/>
                </a:lnTo>
                <a:lnTo>
                  <a:pt x="34911" y="3690584"/>
                </a:lnTo>
                <a:cubicBezTo>
                  <a:pt x="38062" y="3489893"/>
                  <a:pt x="38062" y="3289333"/>
                  <a:pt x="14026" y="3089431"/>
                </a:cubicBezTo>
                <a:cubicBezTo>
                  <a:pt x="-1603" y="2960846"/>
                  <a:pt x="-7514" y="2831212"/>
                  <a:pt x="14026" y="2702890"/>
                </a:cubicBezTo>
                <a:cubicBezTo>
                  <a:pt x="37078" y="2560779"/>
                  <a:pt x="43118" y="2416419"/>
                  <a:pt x="32022" y="2272877"/>
                </a:cubicBezTo>
                <a:cubicBezTo>
                  <a:pt x="22301" y="2131289"/>
                  <a:pt x="21645" y="1989440"/>
                  <a:pt x="24402" y="1847459"/>
                </a:cubicBezTo>
                <a:cubicBezTo>
                  <a:pt x="26898" y="1719400"/>
                  <a:pt x="26504" y="1591210"/>
                  <a:pt x="19411" y="1463151"/>
                </a:cubicBezTo>
                <a:cubicBezTo>
                  <a:pt x="11268" y="1319332"/>
                  <a:pt x="4307" y="1175513"/>
                  <a:pt x="20463" y="1031823"/>
                </a:cubicBezTo>
                <a:cubicBezTo>
                  <a:pt x="36013" y="906773"/>
                  <a:pt x="43775" y="780882"/>
                  <a:pt x="43709" y="654872"/>
                </a:cubicBezTo>
                <a:cubicBezTo>
                  <a:pt x="41871" y="487804"/>
                  <a:pt x="28869" y="321131"/>
                  <a:pt x="21382" y="154326"/>
                </a:cubicBezTo>
                <a:lnTo>
                  <a:pt x="17843" y="47674"/>
                </a:lnTo>
                <a:lnTo>
                  <a:pt x="23680" y="47831"/>
                </a:lnTo>
                <a:lnTo>
                  <a:pt x="124492" y="34674"/>
                </a:lnTo>
                <a:lnTo>
                  <a:pt x="136744" y="34663"/>
                </a:lnTo>
                <a:cubicBezTo>
                  <a:pt x="236958" y="32054"/>
                  <a:pt x="337073" y="26044"/>
                  <a:pt x="437024" y="14026"/>
                </a:cubicBezTo>
                <a:cubicBezTo>
                  <a:pt x="501317" y="6212"/>
                  <a:pt x="565872" y="827"/>
                  <a:pt x="630394" y="88"/>
                </a:cubicBezTo>
                <a:close/>
              </a:path>
            </a:pathLst>
          </a:custGeom>
        </p:spPr>
      </p:pic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27868FFC-4A12-504E-B3F5-2C230E70E5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9781" r="-2" b="7792"/>
          <a:stretch/>
        </p:blipFill>
        <p:spPr>
          <a:xfrm>
            <a:off x="6272677" y="1255487"/>
            <a:ext cx="5365295" cy="5471883"/>
          </a:xfrm>
          <a:custGeom>
            <a:avLst/>
            <a:gdLst/>
            <a:ahLst/>
            <a:cxnLst/>
            <a:rect l="l" t="t" r="r" b="b"/>
            <a:pathLst>
              <a:path w="5365295" h="3870137">
                <a:moveTo>
                  <a:pt x="4216506" y="721"/>
                </a:moveTo>
                <a:cubicBezTo>
                  <a:pt x="4317251" y="2558"/>
                  <a:pt x="4418014" y="7511"/>
                  <a:pt x="4518668" y="10858"/>
                </a:cubicBezTo>
                <a:cubicBezTo>
                  <a:pt x="4670159" y="15845"/>
                  <a:pt x="4821504" y="18863"/>
                  <a:pt x="4972994" y="14139"/>
                </a:cubicBezTo>
                <a:lnTo>
                  <a:pt x="5333035" y="15830"/>
                </a:lnTo>
                <a:lnTo>
                  <a:pt x="5330386" y="179554"/>
                </a:lnTo>
                <a:cubicBezTo>
                  <a:pt x="5327234" y="380245"/>
                  <a:pt x="5327234" y="580805"/>
                  <a:pt x="5351270" y="780707"/>
                </a:cubicBezTo>
                <a:cubicBezTo>
                  <a:pt x="5366899" y="909292"/>
                  <a:pt x="5372810" y="1038926"/>
                  <a:pt x="5351270" y="1167248"/>
                </a:cubicBezTo>
                <a:cubicBezTo>
                  <a:pt x="5328218" y="1309360"/>
                  <a:pt x="5322178" y="1453719"/>
                  <a:pt x="5333275" y="1597262"/>
                </a:cubicBezTo>
                <a:cubicBezTo>
                  <a:pt x="5342995" y="1738849"/>
                  <a:pt x="5343652" y="1880698"/>
                  <a:pt x="5340894" y="2022680"/>
                </a:cubicBezTo>
                <a:cubicBezTo>
                  <a:pt x="5338398" y="2150738"/>
                  <a:pt x="5338792" y="2278928"/>
                  <a:pt x="5345885" y="2406987"/>
                </a:cubicBezTo>
                <a:cubicBezTo>
                  <a:pt x="5354028" y="2550806"/>
                  <a:pt x="5360989" y="2694626"/>
                  <a:pt x="5344833" y="2838315"/>
                </a:cubicBezTo>
                <a:cubicBezTo>
                  <a:pt x="5329283" y="2963365"/>
                  <a:pt x="5321521" y="3089257"/>
                  <a:pt x="5321587" y="3215266"/>
                </a:cubicBezTo>
                <a:cubicBezTo>
                  <a:pt x="5323425" y="3382334"/>
                  <a:pt x="5336427" y="3549007"/>
                  <a:pt x="5343914" y="3715812"/>
                </a:cubicBezTo>
                <a:lnTo>
                  <a:pt x="5347454" y="3822464"/>
                </a:lnTo>
                <a:lnTo>
                  <a:pt x="5341616" y="3822307"/>
                </a:lnTo>
                <a:lnTo>
                  <a:pt x="5240804" y="3835465"/>
                </a:lnTo>
                <a:lnTo>
                  <a:pt x="5228552" y="3835475"/>
                </a:lnTo>
                <a:cubicBezTo>
                  <a:pt x="5128338" y="3838085"/>
                  <a:pt x="5028223" y="3844094"/>
                  <a:pt x="4928272" y="3856112"/>
                </a:cubicBezTo>
                <a:cubicBezTo>
                  <a:pt x="4863979" y="3863926"/>
                  <a:pt x="4799424" y="3869311"/>
                  <a:pt x="4734902" y="3870050"/>
                </a:cubicBezTo>
                <a:cubicBezTo>
                  <a:pt x="4670380" y="3870790"/>
                  <a:pt x="4605891" y="3866882"/>
                  <a:pt x="4541731" y="3856112"/>
                </a:cubicBezTo>
                <a:cubicBezTo>
                  <a:pt x="4399619" y="3833061"/>
                  <a:pt x="4255260" y="3827020"/>
                  <a:pt x="4111717" y="3838117"/>
                </a:cubicBezTo>
                <a:cubicBezTo>
                  <a:pt x="3970129" y="3847837"/>
                  <a:pt x="3828280" y="3848494"/>
                  <a:pt x="3686299" y="3845736"/>
                </a:cubicBezTo>
                <a:cubicBezTo>
                  <a:pt x="3558240" y="3843240"/>
                  <a:pt x="3430050" y="3843634"/>
                  <a:pt x="3301991" y="3850727"/>
                </a:cubicBezTo>
                <a:cubicBezTo>
                  <a:pt x="3158172" y="3858870"/>
                  <a:pt x="3014353" y="3865832"/>
                  <a:pt x="2870663" y="3849676"/>
                </a:cubicBezTo>
                <a:cubicBezTo>
                  <a:pt x="2745614" y="3834126"/>
                  <a:pt x="2619722" y="3826364"/>
                  <a:pt x="2493712" y="3826430"/>
                </a:cubicBezTo>
                <a:cubicBezTo>
                  <a:pt x="2326644" y="3828267"/>
                  <a:pt x="2159972" y="3841269"/>
                  <a:pt x="1993167" y="3848757"/>
                </a:cubicBezTo>
                <a:cubicBezTo>
                  <a:pt x="1764368" y="3859001"/>
                  <a:pt x="1535439" y="3867801"/>
                  <a:pt x="1306509" y="3852040"/>
                </a:cubicBezTo>
                <a:cubicBezTo>
                  <a:pt x="1148242" y="3840613"/>
                  <a:pt x="989976" y="3830106"/>
                  <a:pt x="831051" y="3838906"/>
                </a:cubicBezTo>
                <a:cubicBezTo>
                  <a:pt x="718885" y="3845080"/>
                  <a:pt x="606587" y="3854010"/>
                  <a:pt x="494158" y="3848099"/>
                </a:cubicBezTo>
                <a:lnTo>
                  <a:pt x="352421" y="3843531"/>
                </a:lnTo>
                <a:lnTo>
                  <a:pt x="352421" y="3843391"/>
                </a:lnTo>
                <a:lnTo>
                  <a:pt x="336444" y="3843016"/>
                </a:lnTo>
                <a:lnTo>
                  <a:pt x="276639" y="3841088"/>
                </a:lnTo>
                <a:lnTo>
                  <a:pt x="251263" y="3841478"/>
                </a:lnTo>
                <a:lnTo>
                  <a:pt x="251263" y="3842889"/>
                </a:lnTo>
                <a:lnTo>
                  <a:pt x="80358" y="3848216"/>
                </a:lnTo>
                <a:lnTo>
                  <a:pt x="7111" y="3848008"/>
                </a:lnTo>
                <a:lnTo>
                  <a:pt x="2529" y="3671630"/>
                </a:lnTo>
                <a:cubicBezTo>
                  <a:pt x="-7706" y="3490664"/>
                  <a:pt x="15652" y="3311012"/>
                  <a:pt x="27724" y="3131097"/>
                </a:cubicBezTo>
                <a:cubicBezTo>
                  <a:pt x="36282" y="2982205"/>
                  <a:pt x="35311" y="2832906"/>
                  <a:pt x="24839" y="2684131"/>
                </a:cubicBezTo>
                <a:cubicBezTo>
                  <a:pt x="9616" y="2437683"/>
                  <a:pt x="7516" y="2191234"/>
                  <a:pt x="16046" y="1944523"/>
                </a:cubicBezTo>
                <a:cubicBezTo>
                  <a:pt x="20246" y="1821693"/>
                  <a:pt x="18540" y="1698993"/>
                  <a:pt x="13290" y="1576295"/>
                </a:cubicBezTo>
                <a:cubicBezTo>
                  <a:pt x="1086" y="1294940"/>
                  <a:pt x="14734" y="1013846"/>
                  <a:pt x="18801" y="732621"/>
                </a:cubicBezTo>
                <a:cubicBezTo>
                  <a:pt x="20376" y="625539"/>
                  <a:pt x="20114" y="518456"/>
                  <a:pt x="14209" y="411504"/>
                </a:cubicBezTo>
                <a:cubicBezTo>
                  <a:pt x="7648" y="290314"/>
                  <a:pt x="5777" y="169124"/>
                  <a:pt x="6483" y="47933"/>
                </a:cubicBezTo>
                <a:lnTo>
                  <a:pt x="7223" y="13137"/>
                </a:lnTo>
                <a:lnTo>
                  <a:pt x="246835" y="26746"/>
                </a:lnTo>
                <a:cubicBezTo>
                  <a:pt x="329430" y="28759"/>
                  <a:pt x="412105" y="28102"/>
                  <a:pt x="494704" y="24768"/>
                </a:cubicBezTo>
                <a:cubicBezTo>
                  <a:pt x="661051" y="17944"/>
                  <a:pt x="827254" y="-690"/>
                  <a:pt x="993893" y="14926"/>
                </a:cubicBezTo>
                <a:cubicBezTo>
                  <a:pt x="1280706" y="42090"/>
                  <a:pt x="1566498" y="13745"/>
                  <a:pt x="1852582" y="4690"/>
                </a:cubicBezTo>
                <a:cubicBezTo>
                  <a:pt x="2073743" y="-3582"/>
                  <a:pt x="2295299" y="2470"/>
                  <a:pt x="2515498" y="22799"/>
                </a:cubicBezTo>
                <a:cubicBezTo>
                  <a:pt x="2731329" y="42774"/>
                  <a:pt x="2948965" y="40748"/>
                  <a:pt x="3164284" y="16763"/>
                </a:cubicBezTo>
                <a:cubicBezTo>
                  <a:pt x="3260569" y="8475"/>
                  <a:pt x="3357509" y="8125"/>
                  <a:pt x="3453864" y="15714"/>
                </a:cubicBezTo>
                <a:cubicBezTo>
                  <a:pt x="3607337" y="24857"/>
                  <a:pt x="3761376" y="22707"/>
                  <a:pt x="3914455" y="9283"/>
                </a:cubicBezTo>
                <a:cubicBezTo>
                  <a:pt x="4015035" y="163"/>
                  <a:pt x="4115762" y="-1117"/>
                  <a:pt x="4216506" y="721"/>
                </a:cubicBezTo>
                <a:close/>
              </a:path>
            </a:pathLst>
          </a:custGeom>
        </p:spPr>
      </p:pic>
      <p:pic>
        <p:nvPicPr>
          <p:cNvPr id="12" name="Imagem 11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8D301581-245E-A74E-BCF3-E25EAB687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59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047D39-9201-8449-A199-3C7ED3FD6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t-BR" sz="6100"/>
              <a:t>Anatomia: Mediastino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DDAC5D"/>
          </a:solidFill>
          <a:ln w="38100" cap="rnd">
            <a:solidFill>
              <a:srgbClr val="DDAC5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E53A17-DB9D-4D62-ACEF-1990F871B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Mediastino</a:t>
            </a:r>
            <a:r>
              <a:rPr lang="en-US" b="1" dirty="0"/>
              <a:t> superior:</a:t>
            </a:r>
          </a:p>
          <a:p>
            <a:pPr lvl="1"/>
            <a:r>
              <a:rPr lang="en-US" dirty="0" err="1"/>
              <a:t>linha</a:t>
            </a:r>
            <a:r>
              <a:rPr lang="en-US" dirty="0"/>
              <a:t> </a:t>
            </a:r>
            <a:r>
              <a:rPr lang="en-US" dirty="0" err="1"/>
              <a:t>traçada</a:t>
            </a:r>
            <a:r>
              <a:rPr lang="en-US" dirty="0"/>
              <a:t> entre </a:t>
            </a:r>
            <a:r>
              <a:rPr lang="en-US" dirty="0" err="1"/>
              <a:t>junção</a:t>
            </a:r>
            <a:r>
              <a:rPr lang="en-US" dirty="0"/>
              <a:t> </a:t>
            </a:r>
            <a:r>
              <a:rPr lang="en-US" dirty="0" err="1"/>
              <a:t>manúbrio</a:t>
            </a:r>
            <a:r>
              <a:rPr lang="en-US" dirty="0"/>
              <a:t> </a:t>
            </a:r>
            <a:r>
              <a:rPr lang="en-US" dirty="0" err="1"/>
              <a:t>esternal</a:t>
            </a:r>
            <a:r>
              <a:rPr lang="en-US" dirty="0"/>
              <a:t> </a:t>
            </a:r>
            <a:r>
              <a:rPr lang="en-US" dirty="0" err="1"/>
              <a:t>até</a:t>
            </a:r>
            <a:r>
              <a:rPr lang="en-US" dirty="0"/>
              <a:t> disco intervertebral T4-T5.</a:t>
            </a:r>
          </a:p>
          <a:p>
            <a:r>
              <a:rPr lang="en-US" b="1" dirty="0" err="1"/>
              <a:t>Mediastino</a:t>
            </a:r>
            <a:r>
              <a:rPr lang="en-US" b="1" dirty="0"/>
              <a:t> inferior:</a:t>
            </a:r>
          </a:p>
          <a:p>
            <a:pPr lvl="1"/>
            <a:r>
              <a:rPr lang="en-US" dirty="0"/>
              <a:t>Anterior (</a:t>
            </a:r>
            <a:r>
              <a:rPr lang="en-US" dirty="0" err="1"/>
              <a:t>pré</a:t>
            </a:r>
            <a:r>
              <a:rPr lang="en-US" dirty="0"/>
              <a:t>-vascular): </a:t>
            </a:r>
            <a:r>
              <a:rPr lang="en-US" dirty="0" err="1"/>
              <a:t>esterno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pericárdio</a:t>
            </a:r>
            <a:r>
              <a:rPr lang="en-US" dirty="0"/>
              <a:t> e </a:t>
            </a:r>
            <a:r>
              <a:rPr lang="en-US" dirty="0" err="1"/>
              <a:t>inferiormente</a:t>
            </a:r>
            <a:r>
              <a:rPr lang="en-US" dirty="0"/>
              <a:t> o </a:t>
            </a:r>
            <a:r>
              <a:rPr lang="en-US" dirty="0" err="1"/>
              <a:t>diafragma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Médio</a:t>
            </a:r>
            <a:r>
              <a:rPr lang="en-US" dirty="0"/>
              <a:t> (visceral):  </a:t>
            </a:r>
            <a:r>
              <a:rPr lang="en-US" dirty="0" err="1"/>
              <a:t>desde</a:t>
            </a:r>
            <a:r>
              <a:rPr lang="en-US" dirty="0"/>
              <a:t>  o </a:t>
            </a:r>
            <a:r>
              <a:rPr lang="en-US" dirty="0" err="1"/>
              <a:t>pericárdio</a:t>
            </a:r>
            <a:r>
              <a:rPr lang="en-US" dirty="0"/>
              <a:t> anterior </a:t>
            </a:r>
            <a:r>
              <a:rPr lang="en-US" dirty="0" err="1"/>
              <a:t>até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1cm da </a:t>
            </a:r>
            <a:r>
              <a:rPr lang="en-US" dirty="0" err="1"/>
              <a:t>margem</a:t>
            </a:r>
            <a:r>
              <a:rPr lang="en-US" dirty="0"/>
              <a:t> anterior dos </a:t>
            </a:r>
            <a:r>
              <a:rPr lang="en-US" dirty="0" err="1"/>
              <a:t>corpos</a:t>
            </a:r>
            <a:r>
              <a:rPr lang="en-US" dirty="0"/>
              <a:t> </a:t>
            </a:r>
            <a:r>
              <a:rPr lang="en-US" dirty="0" err="1"/>
              <a:t>vertebrais</a:t>
            </a:r>
            <a:endParaRPr lang="en-US" dirty="0"/>
          </a:p>
          <a:p>
            <a:pPr lvl="1"/>
            <a:r>
              <a:rPr lang="en-US" dirty="0"/>
              <a:t>Posterior (paravertebral): anterior: </a:t>
            </a:r>
            <a:r>
              <a:rPr lang="en-US" dirty="0" err="1"/>
              <a:t>limite</a:t>
            </a:r>
            <a:endParaRPr lang="en-US" dirty="0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D71FAE9-1A4E-1E49-B806-BD61D42197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80" b="388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Imagem 6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EEF7AD49-C31D-F341-BD68-FB8FE0B52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23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047D39-9201-8449-A199-3C7ED3FD6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pt-BR" sz="6100"/>
              <a:t>Anatomia: Mediastino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C5C95A"/>
          </a:solidFill>
          <a:ln w="38100" cap="rnd">
            <a:solidFill>
              <a:srgbClr val="C5C95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E53A17-DB9D-4D62-ACEF-1990F871B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 err="1"/>
              <a:t>Mediastino</a:t>
            </a:r>
            <a:r>
              <a:rPr lang="en-US" sz="2400" b="1" dirty="0"/>
              <a:t> superior: </a:t>
            </a:r>
            <a:r>
              <a:rPr lang="en-US" sz="2400" dirty="0" err="1"/>
              <a:t>acima</a:t>
            </a:r>
            <a:r>
              <a:rPr lang="en-US" sz="2400" dirty="0"/>
              <a:t> do </a:t>
            </a:r>
            <a:r>
              <a:rPr lang="en-US" sz="2400" dirty="0" err="1"/>
              <a:t>nível</a:t>
            </a:r>
            <a:r>
              <a:rPr lang="en-US" sz="2400" dirty="0"/>
              <a:t> superior do </a:t>
            </a:r>
            <a:r>
              <a:rPr lang="en-US" sz="2400" dirty="0" err="1"/>
              <a:t>pericárdio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b="1" dirty="0" err="1"/>
              <a:t>Mediastino</a:t>
            </a:r>
            <a:r>
              <a:rPr lang="en-US" sz="2400" b="1" dirty="0"/>
              <a:t> inferior: </a:t>
            </a:r>
            <a:r>
              <a:rPr lang="en-US" sz="2400" dirty="0" err="1"/>
              <a:t>abaixo</a:t>
            </a:r>
            <a:r>
              <a:rPr lang="en-US" sz="2400" dirty="0"/>
              <a:t> do </a:t>
            </a:r>
            <a:r>
              <a:rPr lang="en-US" sz="2400" dirty="0" err="1"/>
              <a:t>nível</a:t>
            </a:r>
            <a:r>
              <a:rPr lang="en-US" sz="2400" dirty="0"/>
              <a:t> superior do </a:t>
            </a:r>
            <a:r>
              <a:rPr lang="en-US" sz="2400" dirty="0" err="1"/>
              <a:t>pericárdio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en-US" dirty="0"/>
              <a:t>ANTERIOR: anterior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pericárdio</a:t>
            </a:r>
            <a:r>
              <a:rPr lang="en-US" dirty="0"/>
              <a:t>.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MÉDIO: dentro do </a:t>
            </a:r>
            <a:r>
              <a:rPr lang="en-US" dirty="0" err="1"/>
              <a:t>pericárdio</a:t>
            </a:r>
            <a:r>
              <a:rPr lang="en-US" dirty="0"/>
              <a:t>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POSTERIOR: posterior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pericárdio</a:t>
            </a:r>
            <a:r>
              <a:rPr lang="en-US" dirty="0"/>
              <a:t>.</a:t>
            </a:r>
          </a:p>
        </p:txBody>
      </p:sp>
      <p:pic>
        <p:nvPicPr>
          <p:cNvPr id="9" name="Captura de Tela 2018-03-11 às 17.03.33.png" descr="Captura de Tela 2018-03-11 às 17.03.33.png">
            <a:extLst>
              <a:ext uri="{FF2B5EF4-FFF2-40B4-BE49-F238E27FC236}">
                <a16:creationId xmlns:a16="http://schemas.microsoft.com/office/drawing/2014/main" id="{AFE8128B-740B-BE4E-8638-606DC93819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91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12" name="Imagem 11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B3FE62A2-8B24-5E41-8B29-4460C13E4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37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BC82D-5A19-AA4B-942E-5E85B9606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Anatomia do coração</a:t>
            </a:r>
          </a:p>
        </p:txBody>
      </p:sp>
      <p:pic>
        <p:nvPicPr>
          <p:cNvPr id="5" name="Espaço Reservado para Conteúdo 4" descr="Uma imagem contendo foto, homem, diferente, mulher&#10;&#10;Descrição gerada automaticamente">
            <a:extLst>
              <a:ext uri="{FF2B5EF4-FFF2-40B4-BE49-F238E27FC236}">
                <a16:creationId xmlns:a16="http://schemas.microsoft.com/office/drawing/2014/main" id="{59A669B8-79E1-8340-A706-6482DBC9D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0849"/>
          <a:stretch/>
        </p:blipFill>
        <p:spPr>
          <a:xfrm>
            <a:off x="6531429" y="2239963"/>
            <a:ext cx="2592600" cy="4252912"/>
          </a:xfrm>
        </p:spPr>
      </p:pic>
      <p:pic>
        <p:nvPicPr>
          <p:cNvPr id="7" name="Imagem 6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E5C33F93-BDD5-1142-BE4C-B50522E19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BFA4356-71D7-C244-AA3D-37CB825CD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08" y="2062443"/>
            <a:ext cx="5409892" cy="427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43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BC82D-5A19-AA4B-942E-5E85B9606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Anatomia do coração</a:t>
            </a:r>
          </a:p>
        </p:txBody>
      </p:sp>
      <p:pic>
        <p:nvPicPr>
          <p:cNvPr id="7" name="Imagem 6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E5C33F93-BDD5-1142-BE4C-B50522E19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44E6132-6DDC-E34B-8BAE-EBCA12AB5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641" y="2161135"/>
            <a:ext cx="4032963" cy="41021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E0C0BF9-A09A-0A40-9F02-9189C0BCD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707" y="2070578"/>
            <a:ext cx="3867898" cy="442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4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73504-198C-AA40-9B39-B31C5046A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Análise radiológica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51C153-F671-9C44-8365-3B1724832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7052" y="1929384"/>
            <a:ext cx="5106748" cy="4251960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Parênquima pulmonar</a:t>
            </a:r>
          </a:p>
          <a:p>
            <a:pPr lvl="1"/>
            <a:r>
              <a:rPr lang="pt-BR" dirty="0"/>
              <a:t>	Aumento da transparência</a:t>
            </a:r>
          </a:p>
          <a:p>
            <a:pPr lvl="2"/>
            <a:r>
              <a:rPr lang="pt-BR" dirty="0"/>
              <a:t>Unilateral</a:t>
            </a:r>
          </a:p>
          <a:p>
            <a:pPr lvl="2"/>
            <a:r>
              <a:rPr lang="pt-BR" dirty="0"/>
              <a:t>Bilateral</a:t>
            </a:r>
          </a:p>
          <a:p>
            <a:pPr lvl="2"/>
            <a:r>
              <a:rPr lang="pt-BR" dirty="0"/>
              <a:t>Localizada</a:t>
            </a:r>
          </a:p>
          <a:p>
            <a:pPr lvl="1"/>
            <a:r>
              <a:rPr lang="pt-BR" dirty="0"/>
              <a:t>Diminuição da transparência</a:t>
            </a:r>
          </a:p>
          <a:p>
            <a:pPr lvl="2"/>
            <a:r>
              <a:rPr lang="pt-BR" dirty="0"/>
              <a:t>Alveolar</a:t>
            </a:r>
          </a:p>
          <a:p>
            <a:pPr lvl="2"/>
            <a:r>
              <a:rPr lang="pt-BR" dirty="0"/>
              <a:t>Intersticial</a:t>
            </a:r>
          </a:p>
          <a:p>
            <a:pPr lvl="2"/>
            <a:r>
              <a:rPr lang="pt-BR" dirty="0"/>
              <a:t>Nódulos</a:t>
            </a:r>
          </a:p>
          <a:p>
            <a:pPr lvl="2"/>
            <a:r>
              <a:rPr lang="pt-BR" dirty="0"/>
              <a:t>Massas</a:t>
            </a:r>
          </a:p>
          <a:p>
            <a:pPr lvl="2"/>
            <a:r>
              <a:rPr lang="pt-BR" dirty="0"/>
              <a:t>Padrão destrutivo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796EDEE-6019-1949-8549-2F40B80DF0BE}"/>
              </a:ext>
            </a:extLst>
          </p:cNvPr>
          <p:cNvSpPr txBox="1">
            <a:spLocks/>
          </p:cNvSpPr>
          <p:nvPr/>
        </p:nvSpPr>
        <p:spPr>
          <a:xfrm>
            <a:off x="838200" y="2073692"/>
            <a:ext cx="4443202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Sistematização (sugestão)</a:t>
            </a:r>
          </a:p>
          <a:p>
            <a:pPr lvl="1"/>
            <a:r>
              <a:rPr lang="pt-BR" b="1" dirty="0"/>
              <a:t>A</a:t>
            </a:r>
            <a:r>
              <a:rPr lang="pt-BR" dirty="0"/>
              <a:t>: Vias aéreas e pulmão (</a:t>
            </a:r>
            <a:r>
              <a:rPr lang="pt-BR" dirty="0" err="1"/>
              <a:t>airways</a:t>
            </a:r>
            <a:r>
              <a:rPr lang="pt-BR" dirty="0"/>
              <a:t>)</a:t>
            </a:r>
          </a:p>
          <a:p>
            <a:pPr lvl="1"/>
            <a:r>
              <a:rPr lang="pt-BR" b="1" dirty="0" err="1"/>
              <a:t>B</a:t>
            </a:r>
            <a:r>
              <a:rPr lang="pt-BR" dirty="0"/>
              <a:t>: Ossos (</a:t>
            </a:r>
            <a:r>
              <a:rPr lang="pt-BR" dirty="0" err="1"/>
              <a:t>bones</a:t>
            </a:r>
            <a:r>
              <a:rPr lang="pt-BR" dirty="0"/>
              <a:t>)</a:t>
            </a:r>
          </a:p>
          <a:p>
            <a:pPr lvl="1"/>
            <a:r>
              <a:rPr lang="pt-BR" b="1" dirty="0"/>
              <a:t>C</a:t>
            </a:r>
            <a:r>
              <a:rPr lang="pt-BR" dirty="0"/>
              <a:t>: Circulação (Coração e vasos do mediastino)</a:t>
            </a:r>
          </a:p>
          <a:p>
            <a:pPr lvl="1"/>
            <a:r>
              <a:rPr lang="pt-BR" b="1" dirty="0" err="1"/>
              <a:t>D</a:t>
            </a:r>
            <a:r>
              <a:rPr lang="pt-BR" dirty="0"/>
              <a:t>: Diafragma</a:t>
            </a:r>
          </a:p>
          <a:p>
            <a:pPr lvl="1"/>
            <a:r>
              <a:rPr lang="pt-BR" b="1" dirty="0"/>
              <a:t>E</a:t>
            </a:r>
            <a:r>
              <a:rPr lang="pt-BR" dirty="0"/>
              <a:t>: Esqueleto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A1E001A-9CED-404C-9ECA-53F0C1BDD6F6}"/>
              </a:ext>
            </a:extLst>
          </p:cNvPr>
          <p:cNvCxnSpPr/>
          <p:nvPr/>
        </p:nvCxnSpPr>
        <p:spPr>
          <a:xfrm>
            <a:off x="5672517" y="2362874"/>
            <a:ext cx="0" cy="3568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6578FA31-A47A-384F-8C63-3603242D6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51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1CBA9-E6C5-144A-899F-96182595B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Aumento da transparência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3841B5-D45C-5847-ADC6-1FD8607A03CD}"/>
              </a:ext>
            </a:extLst>
          </p:cNvPr>
          <p:cNvSpPr txBox="1"/>
          <p:nvPr/>
        </p:nvSpPr>
        <p:spPr>
          <a:xfrm>
            <a:off x="5185028" y="6340355"/>
            <a:ext cx="1970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Enfisema pulmonar</a:t>
            </a:r>
          </a:p>
        </p:txBody>
      </p:sp>
      <p:pic>
        <p:nvPicPr>
          <p:cNvPr id="7" name="Imagem 6" descr="Uma imagem contendo edifício, janela&#10;&#10;Descrição gerada automaticamente">
            <a:extLst>
              <a:ext uri="{FF2B5EF4-FFF2-40B4-BE49-F238E27FC236}">
                <a16:creationId xmlns:a16="http://schemas.microsoft.com/office/drawing/2014/main" id="{D3DD3DAC-2656-134A-8060-FA94C66C4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029" y="5862925"/>
            <a:ext cx="954860" cy="954860"/>
          </a:xfrm>
          <a:prstGeom prst="rect">
            <a:avLst/>
          </a:prstGeo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111200CA-CC75-FE42-992E-69266DFE1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2694" y="1720541"/>
            <a:ext cx="4772334" cy="4772334"/>
          </a:xfrm>
          <a:prstGeom prst="rect">
            <a:avLst/>
          </a:prstGeom>
        </p:spPr>
      </p:pic>
      <p:pic>
        <p:nvPicPr>
          <p:cNvPr id="12" name="Imagem 11" descr="Foto em preto e branco&#10;&#10;Descrição gerada automaticamente">
            <a:extLst>
              <a:ext uri="{FF2B5EF4-FFF2-40B4-BE49-F238E27FC236}">
                <a16:creationId xmlns:a16="http://schemas.microsoft.com/office/drawing/2014/main" id="{887E1074-BC81-7C4E-862D-F9F915727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361" y="1991436"/>
            <a:ext cx="4772334" cy="387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26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CABAC-191F-0E49-8A8C-A5A31919E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Aumento da transparência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F302EE1C-66EA-004A-BEBA-A8CFECA41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77966" y="1928813"/>
            <a:ext cx="5196875" cy="4252912"/>
          </a:xfrm>
          <a:prstGeom prst="rect">
            <a:avLst/>
          </a:prstGeom>
        </p:spPr>
      </p:pic>
      <p:pic>
        <p:nvPicPr>
          <p:cNvPr id="5" name="Espaço Reservado para Conteúdo 3">
            <a:extLst>
              <a:ext uri="{FF2B5EF4-FFF2-40B4-BE49-F238E27FC236}">
                <a16:creationId xmlns:a16="http://schemas.microsoft.com/office/drawing/2014/main" id="{1DEA3FD8-99BE-0A4F-9228-FD811FFE8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50" t="41823" r="56722" b="20123"/>
          <a:stretch/>
        </p:blipFill>
        <p:spPr>
          <a:xfrm>
            <a:off x="7412305" y="1858860"/>
            <a:ext cx="4151214" cy="439281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74580F5-5122-AF49-8919-CC5532F6D0C4}"/>
              </a:ext>
            </a:extLst>
          </p:cNvPr>
          <p:cNvSpPr/>
          <p:nvPr/>
        </p:nvSpPr>
        <p:spPr>
          <a:xfrm>
            <a:off x="3350103" y="4224042"/>
            <a:ext cx="841571" cy="79302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2A5F689-E5F0-F346-B4E7-2F5C0F571D97}"/>
              </a:ext>
            </a:extLst>
          </p:cNvPr>
          <p:cNvCxnSpPr/>
          <p:nvPr/>
        </p:nvCxnSpPr>
        <p:spPr>
          <a:xfrm flipV="1">
            <a:off x="3350103" y="1858860"/>
            <a:ext cx="4062202" cy="236518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1EA5D008-AD22-2D42-8B71-01C7BE3FE19B}"/>
              </a:ext>
            </a:extLst>
          </p:cNvPr>
          <p:cNvCxnSpPr/>
          <p:nvPr/>
        </p:nvCxnSpPr>
        <p:spPr>
          <a:xfrm flipH="1" flipV="1">
            <a:off x="3350103" y="5017062"/>
            <a:ext cx="4062202" cy="123461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21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4CC37-89CB-FB46-AFF7-4D6F794A8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Aumento da transparência</a:t>
            </a:r>
          </a:p>
        </p:txBody>
      </p:sp>
      <p:pic>
        <p:nvPicPr>
          <p:cNvPr id="5" name="Espaço Reservado para Conteúdo 4" descr="Uma imagem contendo chapa, texto, olhando, foto&#10;&#10;Descrição gerada automaticamente">
            <a:extLst>
              <a:ext uri="{FF2B5EF4-FFF2-40B4-BE49-F238E27FC236}">
                <a16:creationId xmlns:a16="http://schemas.microsoft.com/office/drawing/2014/main" id="{DF6325FC-CCEB-B24D-8FBE-76BB361426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0521" y="1944915"/>
            <a:ext cx="8893816" cy="4402704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CE037D2-DBB0-C145-9C9F-084FCF6C0DC1}"/>
              </a:ext>
            </a:extLst>
          </p:cNvPr>
          <p:cNvSpPr txBox="1"/>
          <p:nvPr/>
        </p:nvSpPr>
        <p:spPr>
          <a:xfrm>
            <a:off x="2039256" y="6347619"/>
            <a:ext cx="148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Cisto aéreo </a:t>
            </a:r>
            <a:r>
              <a:rPr lang="pt-BR" dirty="0" err="1"/>
              <a:t>broncogênico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98A63F0-445E-1845-9CB4-EE97D6CBC88D}"/>
              </a:ext>
            </a:extLst>
          </p:cNvPr>
          <p:cNvSpPr txBox="1"/>
          <p:nvPr/>
        </p:nvSpPr>
        <p:spPr>
          <a:xfrm>
            <a:off x="5043715" y="6348475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Cisto em paciente com sarcoidose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2AE05C7-9B23-A745-9AD6-76881A4CC7FB}"/>
              </a:ext>
            </a:extLst>
          </p:cNvPr>
          <p:cNvSpPr txBox="1"/>
          <p:nvPr/>
        </p:nvSpPr>
        <p:spPr>
          <a:xfrm>
            <a:off x="8352971" y="6355733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Pneumatoceles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8862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BED7B-93CB-124C-9893-5E58DD150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Aumento da transparência</a:t>
            </a:r>
          </a:p>
        </p:txBody>
      </p:sp>
      <p:pic>
        <p:nvPicPr>
          <p:cNvPr id="4" name="Espaço Reservado para Conteúdo 3" descr="Uma imagem contendo chapa, texto, foto, em pé&#10;&#10;Descrição gerada automaticamente">
            <a:extLst>
              <a:ext uri="{FF2B5EF4-FFF2-40B4-BE49-F238E27FC236}">
                <a16:creationId xmlns:a16="http://schemas.microsoft.com/office/drawing/2014/main" id="{F4F68C68-6878-9C43-9131-5A997A444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30130" y="1981200"/>
            <a:ext cx="8731740" cy="422671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0CF8366-B941-3945-B099-C06413806C59}"/>
              </a:ext>
            </a:extLst>
          </p:cNvPr>
          <p:cNvSpPr txBox="1"/>
          <p:nvPr/>
        </p:nvSpPr>
        <p:spPr>
          <a:xfrm>
            <a:off x="2481943" y="6308209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Abscesso pulmonar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14EE9B0-D1A7-8048-9880-3C02C6118C18}"/>
              </a:ext>
            </a:extLst>
          </p:cNvPr>
          <p:cNvSpPr txBox="1"/>
          <p:nvPr/>
        </p:nvSpPr>
        <p:spPr>
          <a:xfrm>
            <a:off x="5827486" y="6298684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Neoplasia escavada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4D7D7A3-EF19-5840-8AA0-458A73A411D8}"/>
              </a:ext>
            </a:extLst>
          </p:cNvPr>
          <p:cNvSpPr txBox="1"/>
          <p:nvPr/>
        </p:nvSpPr>
        <p:spPr>
          <a:xfrm>
            <a:off x="8592457" y="6308209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Granulomatose</a:t>
            </a:r>
            <a:r>
              <a:rPr lang="pt-BR" dirty="0"/>
              <a:t> de </a:t>
            </a:r>
            <a:r>
              <a:rPr lang="pt-BR" dirty="0" err="1"/>
              <a:t>Wegner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8709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AAD00-249E-0741-A3F2-1FFBE83CF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Redução da transparência</a:t>
            </a:r>
          </a:p>
        </p:txBody>
      </p:sp>
      <p:pic>
        <p:nvPicPr>
          <p:cNvPr id="5" name="Espaço Reservado para Conteúdo 4" descr="Uma imagem contendo chapa, texto&#10;&#10;Descrição gerada automaticamente">
            <a:extLst>
              <a:ext uri="{FF2B5EF4-FFF2-40B4-BE49-F238E27FC236}">
                <a16:creationId xmlns:a16="http://schemas.microsoft.com/office/drawing/2014/main" id="{152DA483-4F33-A94A-B6A2-055146BBF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9923" y="1847892"/>
            <a:ext cx="9103540" cy="4511959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C58689-50C0-1446-A9A0-894626791DAC}"/>
              </a:ext>
            </a:extLst>
          </p:cNvPr>
          <p:cNvSpPr txBox="1"/>
          <p:nvPr/>
        </p:nvSpPr>
        <p:spPr>
          <a:xfrm>
            <a:off x="4752299" y="6330734"/>
            <a:ext cx="2687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Opacidades </a:t>
            </a:r>
            <a:r>
              <a:rPr lang="pt-BR" sz="2800" dirty="0" err="1"/>
              <a:t>interstícioalveolares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781733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9702B-8467-3642-8F86-CD58EEABB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Redução da transparência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1B934F-5F73-8E4F-803B-0EDEA97C7E53}"/>
              </a:ext>
            </a:extLst>
          </p:cNvPr>
          <p:cNvSpPr txBox="1"/>
          <p:nvPr/>
        </p:nvSpPr>
        <p:spPr>
          <a:xfrm>
            <a:off x="5195087" y="6262042"/>
            <a:ext cx="1405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Padrão intersticial</a:t>
            </a:r>
          </a:p>
        </p:txBody>
      </p:sp>
      <p:pic>
        <p:nvPicPr>
          <p:cNvPr id="10" name="Espaço Reservado para Conteúdo 9" descr="Imagem em preto e branco&#10;&#10;Descrição gerada automaticamente">
            <a:extLst>
              <a:ext uri="{FF2B5EF4-FFF2-40B4-BE49-F238E27FC236}">
                <a16:creationId xmlns:a16="http://schemas.microsoft.com/office/drawing/2014/main" id="{56DF087B-AEEC-574F-A709-59EE0D603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86050" y="2137569"/>
            <a:ext cx="6819900" cy="3835400"/>
          </a:xfrm>
        </p:spPr>
      </p:pic>
    </p:spTree>
    <p:extLst>
      <p:ext uri="{BB962C8B-B14F-4D97-AF65-F5344CB8AC3E}">
        <p14:creationId xmlns:p14="http://schemas.microsoft.com/office/powerpoint/2010/main" val="4122755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BD405-86B5-4044-ABB3-8A6C3008E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672DA1C-F3D5-634A-92D8-7AFF09B84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462" b="10851"/>
          <a:stretch/>
        </p:blipFill>
        <p:spPr>
          <a:xfrm>
            <a:off x="838199" y="2459979"/>
            <a:ext cx="3715775" cy="329345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AF054F2-A98C-C740-AF92-F90384EF0B2B}"/>
              </a:ext>
            </a:extLst>
          </p:cNvPr>
          <p:cNvSpPr txBox="1"/>
          <p:nvPr/>
        </p:nvSpPr>
        <p:spPr>
          <a:xfrm>
            <a:off x="1323531" y="5969655"/>
            <a:ext cx="274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Atelectasia lobo superior direito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3A479A-8C6C-7142-85BC-9311CBCC620E}"/>
              </a:ext>
            </a:extLst>
          </p:cNvPr>
          <p:cNvSpPr txBox="1"/>
          <p:nvPr/>
        </p:nvSpPr>
        <p:spPr>
          <a:xfrm>
            <a:off x="7477042" y="5985839"/>
            <a:ext cx="1482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Derrame pleural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988790D-E66E-3345-8251-7BBF21DB4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87459"/>
            <a:ext cx="4001062" cy="393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444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D7462F-E644-014A-B404-DF06D115A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Redução da transparência</a:t>
            </a:r>
          </a:p>
        </p:txBody>
      </p:sp>
      <p:pic>
        <p:nvPicPr>
          <p:cNvPr id="5" name="Espaço Reservado para Conteúdo 4" descr="Uma imagem contendo chapa, natureza, cachoeira, água&#10;&#10;Descrição gerada automaticamente">
            <a:extLst>
              <a:ext uri="{FF2B5EF4-FFF2-40B4-BE49-F238E27FC236}">
                <a16:creationId xmlns:a16="http://schemas.microsoft.com/office/drawing/2014/main" id="{B5E21C15-160B-EC40-81ED-098AD1327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0844" y="2008188"/>
            <a:ext cx="4577384" cy="4252912"/>
          </a:xfrm>
        </p:spPr>
      </p:pic>
      <p:pic>
        <p:nvPicPr>
          <p:cNvPr id="7" name="Imagem 6" descr="Uma imagem contendo chapa, texto, água, crustáceo&#10;&#10;Descrição gerada automaticamente">
            <a:extLst>
              <a:ext uri="{FF2B5EF4-FFF2-40B4-BE49-F238E27FC236}">
                <a16:creationId xmlns:a16="http://schemas.microsoft.com/office/drawing/2014/main" id="{562BB0BA-C5D6-BF4E-9A00-8E5233349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772" y="1977419"/>
            <a:ext cx="2814567" cy="451545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0500287-9E31-DA47-82BC-E7E9FFF3CD18}"/>
              </a:ext>
            </a:extLst>
          </p:cNvPr>
          <p:cNvSpPr txBox="1"/>
          <p:nvPr/>
        </p:nvSpPr>
        <p:spPr>
          <a:xfrm>
            <a:off x="4908960" y="6334780"/>
            <a:ext cx="1583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Padrão destrutivo</a:t>
            </a:r>
          </a:p>
        </p:txBody>
      </p:sp>
    </p:spTree>
    <p:extLst>
      <p:ext uri="{BB962C8B-B14F-4D97-AF65-F5344CB8AC3E}">
        <p14:creationId xmlns:p14="http://schemas.microsoft.com/office/powerpoint/2010/main" val="3462196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4BBB41-A518-4940-AA54-B27B751B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Nódulos </a:t>
            </a:r>
            <a:r>
              <a:rPr lang="pt-BR" dirty="0" err="1"/>
              <a:t>x</a:t>
            </a:r>
            <a:r>
              <a:rPr lang="pt-BR" dirty="0"/>
              <a:t> massa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2E0D3039-D2EB-7841-B21B-C90C05274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634" y="1928813"/>
            <a:ext cx="4337631" cy="42529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C9E0F23-1C4F-CF48-BD37-1D9EE0C77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326" y="1893638"/>
            <a:ext cx="4221936" cy="432326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E634F1-DB7E-8840-B490-D275988DBB64}"/>
              </a:ext>
            </a:extLst>
          </p:cNvPr>
          <p:cNvSpPr txBox="1"/>
          <p:nvPr/>
        </p:nvSpPr>
        <p:spPr>
          <a:xfrm>
            <a:off x="1963933" y="6127462"/>
            <a:ext cx="1661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Nódulo: &lt; 3 cm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363258B-6D52-4D41-B481-A128D9E0E8A6}"/>
              </a:ext>
            </a:extLst>
          </p:cNvPr>
          <p:cNvSpPr txBox="1"/>
          <p:nvPr/>
        </p:nvSpPr>
        <p:spPr>
          <a:xfrm>
            <a:off x="7562273" y="6181725"/>
            <a:ext cx="1560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Massa: &gt; 3 cm</a:t>
            </a:r>
          </a:p>
        </p:txBody>
      </p:sp>
    </p:spTree>
    <p:extLst>
      <p:ext uri="{BB962C8B-B14F-4D97-AF65-F5344CB8AC3E}">
        <p14:creationId xmlns:p14="http://schemas.microsoft.com/office/powerpoint/2010/main" val="731426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43DDE-4CD7-0740-853D-1CA319EC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Nódulos de padrão miliar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29D88AAF-042D-834B-8798-F416F5ED6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8877" y="1928813"/>
            <a:ext cx="4994245" cy="425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66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AEA39-0161-4E4F-A17A-602B05A2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Vasculatura</a:t>
            </a:r>
            <a:endParaRPr lang="pt-BR" dirty="0"/>
          </a:p>
        </p:txBody>
      </p:sp>
      <p:pic>
        <p:nvPicPr>
          <p:cNvPr id="5" name="Espaço Reservado para Conteúdo 4" descr="Uma imagem contendo chapa, texto, repolho&#10;&#10;Descrição gerada automaticamente">
            <a:extLst>
              <a:ext uri="{FF2B5EF4-FFF2-40B4-BE49-F238E27FC236}">
                <a16:creationId xmlns:a16="http://schemas.microsoft.com/office/drawing/2014/main" id="{4D67A3C3-89A4-BE48-A9F9-D06BFF831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137" y="1839800"/>
            <a:ext cx="4881266" cy="4471188"/>
          </a:xfr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B8D1455-0E52-6048-897A-B0782CE09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1599" y="1839800"/>
            <a:ext cx="4576465" cy="457646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1BEA6E0-9527-F74E-A3A9-2D4FC8A15DFD}"/>
              </a:ext>
            </a:extLst>
          </p:cNvPr>
          <p:cNvSpPr txBox="1"/>
          <p:nvPr/>
        </p:nvSpPr>
        <p:spPr>
          <a:xfrm>
            <a:off x="2829313" y="6273225"/>
            <a:ext cx="862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Normal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E7D09D8-9AEE-2240-9496-E4666E064221}"/>
              </a:ext>
            </a:extLst>
          </p:cNvPr>
          <p:cNvSpPr txBox="1"/>
          <p:nvPr/>
        </p:nvSpPr>
        <p:spPr>
          <a:xfrm>
            <a:off x="8195221" y="6325969"/>
            <a:ext cx="609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DPOC</a:t>
            </a:r>
          </a:p>
        </p:txBody>
      </p:sp>
    </p:spTree>
    <p:extLst>
      <p:ext uri="{BB962C8B-B14F-4D97-AF65-F5344CB8AC3E}">
        <p14:creationId xmlns:p14="http://schemas.microsoft.com/office/powerpoint/2010/main" val="3491473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greja com torre e relógio&#10;&#10;Descrição gerada automaticamente">
            <a:extLst>
              <a:ext uri="{FF2B5EF4-FFF2-40B4-BE49-F238E27FC236}">
                <a16:creationId xmlns:a16="http://schemas.microsoft.com/office/drawing/2014/main" id="{6F6B1289-D285-3B4B-A62A-91DE8F353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12191999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94471E8-0AE9-8B47-9B30-3B4C5F8DF80A}"/>
              </a:ext>
            </a:extLst>
          </p:cNvPr>
          <p:cNvSpPr txBox="1">
            <a:spLocks/>
          </p:cNvSpPr>
          <p:nvPr/>
        </p:nvSpPr>
        <p:spPr>
          <a:xfrm>
            <a:off x="2060097" y="640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Obrigado!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24C8E30-BA9E-A141-99F5-D328D7E33844}"/>
              </a:ext>
            </a:extLst>
          </p:cNvPr>
          <p:cNvSpPr txBox="1"/>
          <p:nvPr/>
        </p:nvSpPr>
        <p:spPr>
          <a:xfrm>
            <a:off x="2346690" y="1704208"/>
            <a:ext cx="2954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angelochelotti@gmail.com	</a:t>
            </a:r>
          </a:p>
        </p:txBody>
      </p:sp>
    </p:spTree>
    <p:extLst>
      <p:ext uri="{BB962C8B-B14F-4D97-AF65-F5344CB8AC3E}">
        <p14:creationId xmlns:p14="http://schemas.microsoft.com/office/powerpoint/2010/main" val="123621057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Office">
      <a:dk1>
        <a:srgbClr val="000000"/>
      </a:dk1>
      <a:lt1>
        <a:srgbClr val="FFFFFF"/>
      </a:lt1>
      <a:dk2>
        <a:srgbClr val="2E3948"/>
      </a:dk2>
      <a:lt2>
        <a:srgbClr val="E7E6E6"/>
      </a:lt2>
      <a:accent1>
        <a:srgbClr val="5A82CB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A9718D"/>
      </a:folHlink>
    </a:clrScheme>
    <a:fontScheme name="Sketchy_SerifHand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703</Words>
  <Application>Microsoft Macintosh PowerPoint</Application>
  <PresentationFormat>Widescreen</PresentationFormat>
  <Paragraphs>194</Paragraphs>
  <Slides>37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Arial</vt:lpstr>
      <vt:lpstr>Calibri</vt:lpstr>
      <vt:lpstr>Gill Sans UltraBold</vt:lpstr>
      <vt:lpstr>Modern Love</vt:lpstr>
      <vt:lpstr>The Hand</vt:lpstr>
      <vt:lpstr>SketchyVTI</vt:lpstr>
      <vt:lpstr>Radiologia do tórax</vt:lpstr>
      <vt:lpstr>Roteiro</vt:lpstr>
      <vt:lpstr>Técnica RX</vt:lpstr>
      <vt:lpstr>PRINCIPAIS PROJEÇÕES</vt:lpstr>
      <vt:lpstr>AP e PA</vt:lpstr>
      <vt:lpstr>Perfil</vt:lpstr>
      <vt:lpstr>Penetração</vt:lpstr>
      <vt:lpstr>Penetração</vt:lpstr>
      <vt:lpstr>Centralização</vt:lpstr>
      <vt:lpstr>Alinhamento</vt:lpstr>
      <vt:lpstr>Inspiração</vt:lpstr>
      <vt:lpstr>Inspiração</vt:lpstr>
      <vt:lpstr>Protocolo  tomografia</vt:lpstr>
      <vt:lpstr>Protocolo  tomografia</vt:lpstr>
      <vt:lpstr>Anatomia</vt:lpstr>
      <vt:lpstr>Apresentação do PowerPoint</vt:lpstr>
      <vt:lpstr>Anatomia</vt:lpstr>
      <vt:lpstr>Anatomia</vt:lpstr>
      <vt:lpstr>Anatomia</vt:lpstr>
      <vt:lpstr>Anatomia Rx</vt:lpstr>
      <vt:lpstr>Anatomia: Mediastino</vt:lpstr>
      <vt:lpstr>Anatomia: Mediastino</vt:lpstr>
      <vt:lpstr>Anatomia do coração</vt:lpstr>
      <vt:lpstr>Anatomia do coração</vt:lpstr>
      <vt:lpstr>Análise radiológica</vt:lpstr>
      <vt:lpstr>Aumento da transparência</vt:lpstr>
      <vt:lpstr>Aumento da transparência</vt:lpstr>
      <vt:lpstr>Aumento da transparência</vt:lpstr>
      <vt:lpstr>Aumento da transparência</vt:lpstr>
      <vt:lpstr>Redução da transparência</vt:lpstr>
      <vt:lpstr>Redução da transparência</vt:lpstr>
      <vt:lpstr>Apresentação do PowerPoint</vt:lpstr>
      <vt:lpstr>Redução da transparência</vt:lpstr>
      <vt:lpstr>Nódulos x massa</vt:lpstr>
      <vt:lpstr>Nódulos de padrão miliar</vt:lpstr>
      <vt:lpstr>Vasculatura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Radiologia do tórax</dc:title>
  <dc:creator>Angelo Chelotti</dc:creator>
  <cp:lastModifiedBy>Angelo Chelotti</cp:lastModifiedBy>
  <cp:revision>11</cp:revision>
  <dcterms:created xsi:type="dcterms:W3CDTF">2020-08-03T17:44:39Z</dcterms:created>
  <dcterms:modified xsi:type="dcterms:W3CDTF">2020-08-03T22:02:43Z</dcterms:modified>
</cp:coreProperties>
</file>